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Raleway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E94408-6F58-46AE-918D-FA53260FBF62}">
  <a:tblStyle styleId="{76E94408-6F58-46AE-918D-FA53260FBF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58E2A28-65C3-4955-B864-EC173A5E645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regular.fnt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5.xml"/><Relationship Id="rId74" Type="http://schemas.openxmlformats.org/officeDocument/2006/relationships/font" Target="fonts/RobotoMono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안녕하십니까, 'PRISM AI' 프로젝트 발표를 맡은 유태상입니다.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 </a:t>
            </a:r>
            <a:r>
              <a:rPr lang="ko">
                <a:solidFill>
                  <a:schemeClr val="dk1"/>
                </a:solidFill>
              </a:rPr>
              <a:t>저희는 여기 계신 분들께 공통적으로 질문하고 싶은게 있습니다.                                              지금 현재 팀에 만족하십니까???    지금 이 팀으로 2차, 3차 프로젝트까지 가실 수 있나요?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데이터 기반의 최적의 팀을 구성하는 솔루션을 제안하고자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fbe1ed218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fbe1ed218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설계서 파트입니다. 가장 중요한 이론적 배경부터 말씀드리겠습니다.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be92976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be92976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모델은 임의로 만든 것이 아닙니다. 검증된 이론을 바탕으로 합니다. 첫째, 팀의 건강도를 측정하기 위해 **'맥킨지 7S 모델'**을 차용하여 팀 성과와 직결되는 7가지 핵심 드라이버(신뢰, 소통 등)를 정의했습니다. 둘째, 이 점수들을 프로젝트 상황에 맞게 조절하기 위해 3가지 가중치 모델을 적용했습니다. 복잡한 문제일수록 소통을 중시하는 '커네빈 프레임워크', 실패 비용이 클수록 안전성을 중시하는 '실수 비용 이론', 업무가 얽힐수록 협업을 강조하는 **'상호의존성 이론'**입니다. 이 이론들은 IBM, NASA 등에서 이미 실증된 모델들입니다.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be92976d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be92976d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아키텍처는 크게 3단계입니다. 데이터를 정량화하는 Step 1, 프로젝트 맥락을 해석해 가중치를 정하는 Step 2, 그리고 실제로 최적의 팀을 조합하는 Step 3입니다.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fba9b99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fba9b99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step1 </a:t>
            </a:r>
            <a:r>
              <a:rPr lang="ko"/>
              <a:t>입니다. </a:t>
            </a:r>
            <a:r>
              <a:rPr lang="ko">
                <a:solidFill>
                  <a:schemeClr val="dk1"/>
                </a:solidFill>
              </a:rPr>
              <a:t>이 단계에서는 사람이 수작업으로 진행합니다.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fba9b991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fba9b991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HR 레거시 데이터와 KPI 등을 수집한 뒤에 초기 데이터의 신뢰성을 위해 전문가가 라벨링을 수행하고, 이를 Feature Store에 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(초기 데이터 오류는 이후 모든 단계에서 증폭되기 때문에, 자동화보다 </a:t>
            </a:r>
            <a:r>
              <a:rPr b="1" lang="ko">
                <a:solidFill>
                  <a:schemeClr val="dk1"/>
                </a:solidFill>
              </a:rPr>
              <a:t>기준을 먼저 만드는 것이 더 중요하다고 판단</a:t>
            </a:r>
            <a:r>
              <a:rPr lang="ko">
                <a:solidFill>
                  <a:schemeClr val="dk1"/>
                </a:solidFill>
              </a:rPr>
              <a:t>했습니다.)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fba9b991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fba9b991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여기를 보시면 직원의 스냅샷 데이터가 체계적으로 관리됨을 보실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fba9b9913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fba9b9913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그렇다면 맥킨지 7가지 지표를 어떻게 점수화할까요? 보시는 매핑 테이블처럼, '장기 근속 여부', '협업 평가' 등의 데이터를 'Trust(신뢰)' 점수로 변환합니다.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fba9b9913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fba9b9913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구체적인 수식입니다. 예를 들어 'Trust' 점수는 인사기록(HR) 35%, 성과지표(KPI) 40%, 인적성(TEST) 25%의 비중으로 합산됩니다. 이는 행동 기반 신뢰(Performance-based Trust) 이론에 근거하여 실제 성과 지표에 가장 큰 가중치를 둔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</a:t>
            </a:r>
            <a:r>
              <a:rPr lang="ko">
                <a:solidFill>
                  <a:schemeClr val="dk1"/>
                </a:solidFill>
              </a:rPr>
              <a:t>각 Driver에 어떤 지표가 연결되는지 </a:t>
            </a:r>
            <a:r>
              <a:rPr b="1" lang="ko">
                <a:solidFill>
                  <a:schemeClr val="dk1"/>
                </a:solidFill>
              </a:rPr>
              <a:t>명시적으로 매핑한 뒤에는 이처럼 수식을 통해서 점수가 계산됩니다.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퍼센타일 수치의 평균을 활용해서 HR, KPI, 인적성 세 영역의 점수를 계산하고 여기에 다시 가중치를 곱해서 맥킨지의 7 드라이버 점수를 산출할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KPI에는 실제 성과가 반영되기 때문에 가장 높은 가중치를 두고, HR은 장기 이력, 인적성은 보조 근거로 사용했습니다.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초기에 대략적인 기준을 잡고 싶어서 수작업으로 가정을 했고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Step1 에 대해서는 실제 데이터나 샘플데이터로 직접 검증해보지 못했고 Step1 에서 어떤 프로세스가 존재하는지 보여주고 싶었습니다.)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fba9b991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fba9b991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2입니다.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fba9b991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fba9b991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여기서부터 AI가 본격적으로 개입합니다. 사용자가 입력한 프로젝트 요구사항(텍스트)을 AI가 해석하여, 어떤 역량이 중요한지 판단하는 단계입니다.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최종적으로는 머신러닝과 </a:t>
            </a:r>
            <a:r>
              <a:rPr lang="ko">
                <a:solidFill>
                  <a:schemeClr val="dk1"/>
                </a:solidFill>
              </a:rPr>
              <a:t>세가지 </a:t>
            </a:r>
            <a:r>
              <a:rPr lang="ko">
                <a:solidFill>
                  <a:schemeClr val="dk1"/>
                </a:solidFill>
              </a:rPr>
              <a:t>이론</a:t>
            </a:r>
            <a:r>
              <a:rPr lang="ko">
                <a:solidFill>
                  <a:schemeClr val="dk1"/>
                </a:solidFill>
              </a:rPr>
              <a:t>이 </a:t>
            </a:r>
            <a:r>
              <a:rPr lang="ko">
                <a:solidFill>
                  <a:schemeClr val="dk1"/>
                </a:solidFill>
              </a:rPr>
              <a:t>결합되어 가중치가 설정</a:t>
            </a:r>
            <a:r>
              <a:rPr lang="ko">
                <a:solidFill>
                  <a:schemeClr val="dk1"/>
                </a:solidFill>
              </a:rPr>
              <a:t>됩</a:t>
            </a:r>
            <a:r>
              <a:rPr lang="ko">
                <a:solidFill>
                  <a:schemeClr val="dk1"/>
                </a:solidFill>
              </a:rPr>
              <a:t>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be92976d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bbe92976d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발표는 기획 배경부터 설계, 그리고 실제 시스템 구현 모습 순으로 진행하고 시간이 남으면 리뷰까지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fba9b991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fba9b991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step2를 검증해본 과정입니다.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 AI는 이를 분석하여 Urgency(긴급도), Ambiguity(불확실성) 같은 맥락 신호를 0에서 1 사이의 수치로 추출해냅니다.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fba9b991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bfba9b991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맥락 신호를 추출하는 과정이고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예를 들어, 일정이 촉박한지, 요구사항이 불명확한지, 외부 협업이나 갈등 리스크가 큰지, 새로운 시도가 필요한 프로젝트인지를 각각 </a:t>
            </a:r>
            <a:r>
              <a:rPr b="1" lang="ko">
                <a:solidFill>
                  <a:schemeClr val="dk1"/>
                </a:solidFill>
              </a:rPr>
              <a:t>0에서 1 사이의 신호 값</a:t>
            </a:r>
            <a:r>
              <a:rPr lang="ko">
                <a:solidFill>
                  <a:schemeClr val="dk1"/>
                </a:solidFill>
              </a:rPr>
              <a:t>으로 정량화합니다.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fae699ec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fae699ec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추출된 신호는 앞서 말씀드린 3가지 이론(커네빈, 실수비용, 상호의존성) 프레임워크와 결합됩니다.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예를 들어, '복잡하고(Cynefin)', '실수하면 안 되며(Cost of Error High)', '상호 의존성이 높은' 프로젝트라면, '갈등 관리'와 '심리적 안전'에 높은 가중치가 자동 부여됩니다.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(여기서부터 가중치가 왜 이렇게 나왔는지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PRISM AI는 세 가지 검증된 조직 이론을 동시에 적용하여 가중치를 설정합니다.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</a:t>
            </a:r>
            <a:r>
              <a:rPr b="1" lang="ko">
                <a:solidFill>
                  <a:schemeClr val="dk1"/>
                </a:solidFill>
              </a:rPr>
              <a:t>커네빈 이론</a:t>
            </a:r>
            <a:r>
              <a:rPr lang="ko">
                <a:solidFill>
                  <a:schemeClr val="dk1"/>
                </a:solidFill>
              </a:rPr>
              <a:t>입니다. 문제가 복잡하고 정답이 명확하지 않을수록 커뮤니케이션, 의사결정, 역할 명확성의 중요도가 올라갑니다.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두 번째는 </a:t>
            </a:r>
            <a:r>
              <a:rPr b="1" lang="ko">
                <a:solidFill>
                  <a:schemeClr val="dk1"/>
                </a:solidFill>
              </a:rPr>
              <a:t>실수 비용 이론</a:t>
            </a:r>
            <a:r>
              <a:rPr lang="ko">
                <a:solidFill>
                  <a:schemeClr val="dk1"/>
                </a:solidFill>
              </a:rPr>
              <a:t>입니다. 한 번의 판단 실수가 큰 손실로 이어지는 프로젝트일수록 갈등 관리와 심리적 안전이 더 중요해집니다.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마지막은 </a:t>
            </a:r>
            <a:r>
              <a:rPr b="1" lang="ko">
                <a:solidFill>
                  <a:schemeClr val="dk1"/>
                </a:solidFill>
              </a:rPr>
              <a:t>업무 상호의존성 이론</a:t>
            </a:r>
            <a:r>
              <a:rPr lang="ko">
                <a:solidFill>
                  <a:schemeClr val="dk1"/>
                </a:solidFill>
              </a:rPr>
              <a:t>입니다. 서로 얽힌 일이 많을수록 의사결정과 역할 정렬, 커뮤니케이션 가중치가 함께 올라갑니다.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 AI는 이 세 이론을 각각 적용해 가중치를 계산한 뒤, 이를 앙상블로 통합해 프로젝트 맥락에 맞는 </a:t>
            </a:r>
            <a:r>
              <a:rPr b="1" lang="ko">
                <a:solidFill>
                  <a:schemeClr val="dk1"/>
                </a:solidFill>
              </a:rPr>
              <a:t>최종 가중치 벡터</a:t>
            </a:r>
            <a:r>
              <a:rPr lang="ko">
                <a:solidFill>
                  <a:schemeClr val="dk1"/>
                </a:solidFill>
              </a:rPr>
              <a:t>를 생성합니다.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즉, 같은 사람 조합이라도 프로젝트가 바뀌면 평가 기준 자체가 먼저 달라지도록 설계되어 있습니다</a:t>
            </a:r>
            <a:r>
              <a:rPr lang="ko">
                <a:solidFill>
                  <a:schemeClr val="dk1"/>
                </a:solidFill>
              </a:rPr>
              <a:t>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fae699ec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bfae699ec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 보시면 아웃풋으로 가중치(Prior)가 도출 된 것을 확인 하실수 있고 이러한 가중치는 </a:t>
            </a:r>
            <a:r>
              <a:rPr lang="ko">
                <a:solidFill>
                  <a:schemeClr val="dk1"/>
                </a:solidFill>
              </a:rPr>
              <a:t>다음 단계의 입력값이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초기에는 이러한 가중치가 바로 사용되지만,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fae699ec1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bfae699ec1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프로젝트가 끝나고 성과 피드백이 들어오면, ML 모델이 가중치를 업데이트하여 점점 더 똑똑한 매칭을 수행하게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fae699ec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fae699ec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fae699ec1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bfae699ec1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 Step 3입니다. 앞서 정의된 가중치와 직원 데이터를 바탕으로 최적의 팀 조합을 찾아냅니다.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fae699ec1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fae699ec1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 에서 나온 가중치와 제약조건을 입력으로 받</a:t>
            </a:r>
            <a:r>
              <a:rPr lang="ko">
                <a:solidFill>
                  <a:schemeClr val="dk1"/>
                </a:solidFill>
              </a:rPr>
              <a:t>아 </a:t>
            </a:r>
            <a:r>
              <a:rPr lang="ko">
                <a:solidFill>
                  <a:schemeClr val="dk1"/>
                </a:solidFill>
              </a:rPr>
              <a:t>가능한 </a:t>
            </a:r>
            <a:r>
              <a:rPr b="1" lang="ko">
                <a:solidFill>
                  <a:schemeClr val="dk1"/>
                </a:solidFill>
              </a:rPr>
              <a:t>팀 조합 후보를 먼저 생성</a:t>
            </a:r>
            <a:r>
              <a:rPr lang="ko">
                <a:solidFill>
                  <a:schemeClr val="dk1"/>
                </a:solidFill>
              </a:rPr>
              <a:t>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그런데 현재 </a:t>
            </a:r>
            <a:r>
              <a:rPr lang="ko">
                <a:solidFill>
                  <a:schemeClr val="dk1"/>
                </a:solidFill>
              </a:rPr>
              <a:t>step2와 step3를 별도로 검증했기 때문에 </a:t>
            </a:r>
            <a:r>
              <a:rPr lang="ko">
                <a:solidFill>
                  <a:srgbClr val="595959"/>
                </a:solidFill>
              </a:rPr>
              <a:t>Step2 가중치와 제약조건을 step3 입력으로 매칭되는 부분은 아직 검증이 필요한 부분입니다.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나머지 </a:t>
            </a:r>
            <a:r>
              <a:rPr lang="ko">
                <a:solidFill>
                  <a:schemeClr val="dk1"/>
                </a:solidFill>
              </a:rPr>
              <a:t>맥킨지 7가지 요소들에 가중치를 반영해 각 팀의 </a:t>
            </a:r>
            <a:r>
              <a:rPr b="1" lang="ko">
                <a:solidFill>
                  <a:schemeClr val="dk1"/>
                </a:solidFill>
              </a:rPr>
              <a:t>점수</a:t>
            </a:r>
            <a:r>
              <a:rPr lang="ko">
                <a:solidFill>
                  <a:schemeClr val="dk1"/>
                </a:solidFill>
              </a:rPr>
              <a:t> 계산하고 </a:t>
            </a:r>
            <a:r>
              <a:rPr b="1" lang="ko">
                <a:solidFill>
                  <a:schemeClr val="dk1"/>
                </a:solidFill>
              </a:rPr>
              <a:t>상위 N개의 팀 조합</a:t>
            </a:r>
            <a:r>
              <a:rPr lang="ko">
                <a:solidFill>
                  <a:schemeClr val="dk1"/>
                </a:solidFill>
              </a:rPr>
              <a:t>과 근거 그리고 개인들의 </a:t>
            </a:r>
            <a:r>
              <a:rPr b="1" lang="ko">
                <a:solidFill>
                  <a:schemeClr val="dk1"/>
                </a:solidFill>
              </a:rPr>
              <a:t>기여도 정보</a:t>
            </a:r>
            <a:r>
              <a:rPr lang="ko">
                <a:solidFill>
                  <a:schemeClr val="dk1"/>
                </a:solidFill>
              </a:rPr>
              <a:t>가 제공은 검증 화면에서 보여드리겠습니다.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bfba9b991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bfba9b991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step3 를 검증해본 과정 보여드리겠습니다.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가상의 50명 직원 설정했습니다.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검증을 위해 직원 1, 2, 3, 4 에게 거의 만점에 가까운 점수를 부여했습니다. 팀랭킹 1위에 해당 직원 4명이 매칭 된다면 해당 모델이 제대로 작동하고 있는 것을 의미합니다.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fae699ec1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bfae699ec1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step2에서 입력으로 받은 가중치와 제약조건들이 매칭되는 부분을 보여주는 화면입니다.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step2의 </a:t>
            </a:r>
            <a:r>
              <a:rPr lang="ko">
                <a:solidFill>
                  <a:schemeClr val="dk1"/>
                </a:solidFill>
              </a:rPr>
              <a:t>가중치와 제약조건을 변수로 받아</a:t>
            </a:r>
            <a:r>
              <a:rPr lang="ko">
                <a:solidFill>
                  <a:schemeClr val="dk1"/>
                </a:solidFill>
              </a:rPr>
              <a:t> step3로 매칭하려 했는데 아직 제대로 검증하지는 못했습니다.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따라서 일단 임의값을 넣어서 검증을 진행했습니다.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50명의 직원이 있을 때 4명씩 팀을 짜면 약 23만 개의 조합이 나옵니다.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fae699e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fae699e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fba9b991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bfba9b991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여기서는 팀성향, 업무 적합도에 따른 </a:t>
            </a:r>
            <a:r>
              <a:rPr b="1" lang="ko">
                <a:solidFill>
                  <a:schemeClr val="dk1"/>
                </a:solidFill>
              </a:rPr>
              <a:t>팀 점수와 개인 점수를  계산해주는 과정입니다.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(팀 성향은 가중치를 반영하기 전 팀의 점수를 계산해주고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업무 적합도에 다른 팀 점수는 가중치가 적용되어 랭킹의 기준이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개인 점수는 맥킨지7요소에 대한 각 점수와 Step2 에서 정해진 가중치가 결합되어 개인이 팀에 얼마나 기여하는지 확인해볼 수 있습니다.)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fba9b991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bfba9b991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</a:rPr>
              <a:t>팀 조합 후보를 생성하여 순회하는 과정이고  여기는 드라이버 가중치를 반영한 팀 점수입니다. 상위 N개 팀 조합 추천, 추천 결과에 대한 기여도 정보 제공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아까 거의 만점을 부여했던 직원 1, 2, 3, 4 번이 랭킹 1위로 팀이 조직된 것을 보시면 해당 모델이 정상적으로 작동하고 있는 것으로 볼 수 있습니다.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(50명 중 4명을 뽑는 </a:t>
            </a:r>
            <a:r>
              <a:rPr b="1" lang="ko">
                <a:solidFill>
                  <a:schemeClr val="dk1"/>
                </a:solidFill>
              </a:rPr>
              <a:t>모든 팀 조합</a:t>
            </a:r>
            <a:r>
              <a:rPr lang="ko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총 </a:t>
            </a:r>
            <a:r>
              <a:rPr b="1" lang="ko">
                <a:solidFill>
                  <a:schemeClr val="dk1"/>
                </a:solidFill>
              </a:rPr>
              <a:t>23만 300개 팀을 전부 계산</a:t>
            </a:r>
            <a:r>
              <a:rPr lang="ko">
                <a:solidFill>
                  <a:schemeClr val="dk1"/>
                </a:solidFill>
              </a:rPr>
              <a:t>하고 랭크가 출력된 화면입니다.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 팀마다 팀 점수, 강점, 리스크, 개인 기여도까지 함께 산출하고,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 결과를 기준으로 상위 팀만 선별합니다.)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fba9b9913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bfba9b9913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상위 N개 팀 조합 추천과 개개인의 기여도 정보가 제공되는 것을 보실 수 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fba9b9913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bfba9b9913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프리즘 AI의 핵심은 근거를 설명하는데 있기 때문에 생성형 AI를 통해서 리포트를 생성했습니다.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오픈 AI API를 활용했습니다.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fba9b9913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bfba9b9913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시스템 프롬프트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참고자료로 가중치 결정이론 3개와 맥킨지모델 이론을 제시하고 그 외 외부지식/추정을 금지했습니다. 추가로 스텝3 검증에 사용한 코드와 그 출력물을 시스템 프롬프트로 제공했습니다.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참고자료를 근거로 설명이 포함된 리포트를 생성하는게 목적입니다.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bfba9b9913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bfba9b9913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출력 형식에 대한 사항도 프롬프트에 포함시켰습니다.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bfba9b9913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bfba9b9913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fba9b9913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fba9b9913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PRISM AI의 리포트입니다. 계산 근거와 가중치가 임의값이 아님을 증명해줍니다.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c1f6f86e18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c1f6f86e18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PRISM AI의 리포트입니다.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왼쪽은 팀 랭킹으로, 상위 5개 팀을 점수 기준으로 정렬해 보여줍니다.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프로젝트 맥락에 따라 가중치가 반영된 팀 성과 점수입니다.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오른쪽에서는 1위 팀을 기준으로 왜 이 팀이 선택됐는지, 어떤 역량이 강점이고 어떤 리스크가 있는지까지 설명 가능한 형태로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팀 관리 방침도 제공해주는 것을 보실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bfba9b9913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bfba9b9913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팀 점수를 구성한 </a:t>
            </a:r>
            <a:r>
              <a:rPr b="1" lang="ko">
                <a:solidFill>
                  <a:schemeClr val="dk1"/>
                </a:solidFill>
              </a:rPr>
              <a:t>개인 단위 분석 결과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부분에 대해서는 검증할때 마다 출력형태가 달라져서 프롬프트를 수정하여 추가검증이 필요한 부분입니다.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fbe1ed218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fbe1ed21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기획서 보시겠습니다.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1f6f86e1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c1f6f86e1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 설계서 파트입니다. 가장 중요한 이론적 배경부터 말씀드리겠습니다.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fba9b991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fba9b991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PRISM AI를 실제로 사용하는 시작 화면입니다.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사용자가 </a:t>
            </a:r>
            <a:r>
              <a:rPr b="1" lang="ko">
                <a:solidFill>
                  <a:schemeClr val="dk1"/>
                </a:solidFill>
              </a:rPr>
              <a:t>프로젝트 이름, 목표, 기간, 팀 규모, 팀 랭킹 수를 입력</a:t>
            </a:r>
            <a:r>
              <a:rPr lang="ko">
                <a:solidFill>
                  <a:schemeClr val="dk1"/>
                </a:solidFill>
              </a:rPr>
              <a:t>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bfba9b9913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bfba9b9913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PRISM AI가 도출한 </a:t>
            </a:r>
            <a:r>
              <a:rPr b="1" lang="ko">
                <a:solidFill>
                  <a:schemeClr val="dk1"/>
                </a:solidFill>
              </a:rPr>
              <a:t>최종 팀 추천 결과 UI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 팀의 종합 점수와 핵심 강점, 그리고 예상 리스크를 한눈에 보여줍니다.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해당 예시에서 보여지는 7S 부분에 맥킨지 7가지 요소에 대한 점수가 출력될 것입니다.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fba9b9913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fba9b9913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선택된 팀에 대해 PRISM AI가 자동 생성한 </a:t>
            </a:r>
            <a:r>
              <a:rPr b="1" lang="ko">
                <a:solidFill>
                  <a:schemeClr val="dk1"/>
                </a:solidFill>
              </a:rPr>
              <a:t>분석 리포트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단순 점수 요약이 아니라, 왜 이 팀이 선택됐는지에 대한 </a:t>
            </a:r>
            <a:r>
              <a:rPr b="1" lang="ko">
                <a:solidFill>
                  <a:schemeClr val="dk1"/>
                </a:solidFill>
              </a:rPr>
              <a:t>근거, 리스크, 권장사항까지 함께 설명</a:t>
            </a:r>
            <a:r>
              <a:rPr lang="ko">
                <a:solidFill>
                  <a:schemeClr val="dk1"/>
                </a:solidFill>
              </a:rPr>
              <a:t>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bfba9b9913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bfba9b9913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화면은 선택된 Team A를 </a:t>
            </a:r>
            <a:r>
              <a:rPr b="1" lang="ko">
                <a:solidFill>
                  <a:schemeClr val="dk1"/>
                </a:solidFill>
              </a:rPr>
              <a:t>개인 단위로 분해한 상세 분석 결과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 구성원의 강점과 리스크를 맥킨지 7요소로 시각화해, 팀 점수가 어디서 만들어졌는지를 바로 확인할 수 있습니다.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c1f6f86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c1f6f86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“본 서비스는 PoC 기준 약 </a:t>
            </a:r>
            <a:r>
              <a:rPr b="1" lang="ko" sz="1200">
                <a:solidFill>
                  <a:schemeClr val="dk1"/>
                </a:solidFill>
              </a:rPr>
              <a:t>2.5개월, 총 3천만 원 수준</a:t>
            </a:r>
            <a:r>
              <a:rPr lang="ko" sz="1200">
                <a:solidFill>
                  <a:schemeClr val="dk1"/>
                </a:solidFill>
              </a:rPr>
              <a:t>으로 구축 가능하며,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 대규모 학습 인프라 없이 </a:t>
            </a:r>
            <a:r>
              <a:rPr b="1" lang="ko" sz="1200">
                <a:solidFill>
                  <a:schemeClr val="dk1"/>
                </a:solidFill>
              </a:rPr>
              <a:t>경량 AI와 LLM 연계를 중심으로 비용을 통제</a:t>
            </a:r>
            <a:r>
              <a:rPr lang="ko" sz="1200">
                <a:solidFill>
                  <a:schemeClr val="dk1"/>
                </a:solidFill>
              </a:rPr>
              <a:t>했습니다.”</a:t>
            </a:r>
            <a:endParaRPr sz="12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1f6f86e18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1f6f86e18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“운영 비용도 </a:t>
            </a:r>
            <a:r>
              <a:rPr b="1" lang="ko" sz="1200">
                <a:solidFill>
                  <a:schemeClr val="dk1"/>
                </a:solidFill>
              </a:rPr>
              <a:t>월 약 160만 원 수준</a:t>
            </a:r>
            <a:r>
              <a:rPr lang="ko" sz="1200">
                <a:solidFill>
                  <a:schemeClr val="dk1"/>
                </a:solidFill>
              </a:rPr>
              <a:t>으로, 실제 현업 적용과 단계적 확장을 전제로 한 </a:t>
            </a:r>
            <a:r>
              <a:rPr b="1" lang="ko" sz="1200">
                <a:solidFill>
                  <a:schemeClr val="dk1"/>
                </a:solidFill>
              </a:rPr>
              <a:t>현실적인 비용 구조</a:t>
            </a:r>
            <a:r>
              <a:rPr lang="ko" sz="1200">
                <a:solidFill>
                  <a:schemeClr val="dk1"/>
                </a:solidFill>
              </a:rPr>
              <a:t>입니다.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c1f6f86e18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c1f6f86e18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bfbe1ed218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bfbe1ed218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다음은 리뷰입니다.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fba9b9913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fba9b9913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 1에서 수작업과 가중치를 둔 이유는 명확합니다.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초기 단계에서는 팀 역량에 대한 </a:t>
            </a:r>
            <a:r>
              <a:rPr b="1" lang="ko">
                <a:solidFill>
                  <a:schemeClr val="dk1"/>
                </a:solidFill>
              </a:rPr>
              <a:t>정답 라벨이 존재하지 않기 때문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수작업으로 기준을 먼저 고정해 데이터의 </a:t>
            </a:r>
            <a:r>
              <a:rPr b="1" lang="ko">
                <a:solidFill>
                  <a:schemeClr val="dk1"/>
                </a:solidFill>
              </a:rPr>
              <a:t>일관성과 신뢰성</a:t>
            </a:r>
            <a:r>
              <a:rPr lang="ko">
                <a:solidFill>
                  <a:schemeClr val="dk1"/>
                </a:solidFill>
              </a:rPr>
              <a:t>을 확보했습니다.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가중치 역시 임의가 아니라 KPI 성과를 중심으로 한 초기 가설이며, 이후 Step2 ML 에서 실제 성과를 기준으로 </a:t>
            </a:r>
            <a:r>
              <a:rPr b="1" lang="ko">
                <a:solidFill>
                  <a:schemeClr val="dk1"/>
                </a:solidFill>
              </a:rPr>
              <a:t>자동 업데이트</a:t>
            </a:r>
            <a:r>
              <a:rPr lang="ko">
                <a:solidFill>
                  <a:schemeClr val="dk1"/>
                </a:solidFill>
              </a:rPr>
              <a:t>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즉, 자동화를 미룬 것이 아니라 </a:t>
            </a:r>
            <a:r>
              <a:rPr b="1" lang="ko">
                <a:solidFill>
                  <a:schemeClr val="dk1"/>
                </a:solidFill>
              </a:rPr>
              <a:t>잘못된 자동화를 피하기 위한 단계적 설계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퍼센타일 수치를 도출하는 과정에 휴리스틱이 개입되지 않나요??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초기에 수작업으로 대략적인 기준을 잡고 나중에는 생성형 AI와 머신러닝을 통해 정교화하고 업데이틑 하는 것이 최종 목표입니다.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하지만 지금 저희 프로젝트 범위에서는 Step1 에 생성형 AI와 머신러닝을 포함시키지 않았기 때문에 논외로 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be92976d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be92976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여러분, "팀 성과의 차이는 개인의 능력이 아니라, 사람의 조합에서 온다"는 말, 동의하십니까? 현재 많은 기업이 겪는 문제입니다. 글로벌 직원의 65%가 업무 불만족을 느끼고, 그중 40%는 팀 협업 문제입니다. 반대로 팀 만족도가 높으면 협업 성과는 4.6배나 증가합니다. 우리는 이 '조합'의 문제를 해결하고자 합니다.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fba9b991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bfba9b991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 3에서는 팀 점수를 평균과 분산으로 나눠 계산합니다.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평균은 팀의 전반적인 수준이고, 분산은 팀 구성의 균형과 리스크를 보기 위한 지표입니다.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특히 의사결정 역량은 다양성이 성과와 리스크 사이의 균형을 만든다는 연구를 기반으로 분산을 반영했습니다.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 평균이 개인 리스크를 가린다는 문제는 개인 점수와 팀 기여도를 분리해 해결했습니다.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개인 점수는 평가가 아니라 </a:t>
            </a:r>
            <a:r>
              <a:rPr b="1" lang="ko">
                <a:solidFill>
                  <a:schemeClr val="dk1"/>
                </a:solidFill>
              </a:rPr>
              <a:t>팀 점수의 설명을 위한 보조 지표</a:t>
            </a:r>
            <a:r>
              <a:rPr lang="ko">
                <a:solidFill>
                  <a:schemeClr val="dk1"/>
                </a:solidFill>
              </a:rPr>
              <a:t>이며, 개인 순위나 비교에는 사용하지 않습니다.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bfba9b9913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bfba9b9913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 결과를 믿어도 되느냐는 질문이 가장 먼저 나옵니다.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PRISM AI는 정답을 맞히는 AI가 아니라 의사결정의 판단 근거를 정리해주는 AI입니다.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단일 점수가 아니라 7가지 역량으로 분해된 결과를 제공해 왜 이 팀이 선택됐는지 설명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 Step 1에서 평가 기준과 방향을 사전에 고정해 수작업 평가의 주관성을 구조적으로 통제했습니다.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만족도 측면에서도 팀장 개인 의견이 아니라 채택 여부, 수정 횟수, 일정 준수 같은 실제 운영 결과를 지속적으로 반영합니다.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개인의 인상보다 행동과 결과 데이터가 점점 더 큰 비중을 갖게 됩니다.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c1f6f86e18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c1f6f86e18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PRISM AI는 막연했던 '사람 문제'를 '데이터와 시스템'의 영역으로 가져왔습니다. 조직의 성과는 이제 운이 아니라, 과학적인 설계로 만들어질 수 있습니다. 이상 발표를 마칩니다. 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bfba9b991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bfba9b991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bfba9b991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bfba9b991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bfba9b9913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bfba9b991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bfbe1ed218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bfbe1ed21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bfae699ec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bfae699ec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Step2 AI는 생성형 답변을 만드는 역할이 아니라, 프로젝트 요구사항에서 </a:t>
            </a:r>
            <a:r>
              <a:rPr b="1" lang="ko">
                <a:solidFill>
                  <a:schemeClr val="dk1"/>
                </a:solidFill>
              </a:rPr>
              <a:t>맥락 신호를 안정적으로 추출</a:t>
            </a:r>
            <a:r>
              <a:rPr lang="ko">
                <a:solidFill>
                  <a:schemeClr val="dk1"/>
                </a:solidFill>
              </a:rPr>
              <a:t>하는 역할입니다.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저희는 GPT-4.0-mini를 선택했습니다.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GPT-4는 맥락 이해 능력은 매우 뛰어나지만, 이 단계에서는 과도한 추론과 비용이 오히려 불필요합니다.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반대로 규칙 기반 모델은 비용은 낮지만, 복잡한 자연어 요구사항을 맥락으로 해석하는 데 한계가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GPT-4.0-mini는 일정 압박, 불확실성, 협업 복잡도 같은 핵심 신호를 </a:t>
            </a:r>
            <a:r>
              <a:rPr b="1" lang="ko">
                <a:solidFill>
                  <a:schemeClr val="dk1"/>
                </a:solidFill>
              </a:rPr>
              <a:t>일관된 구조화된 출력으로 안정적으로 추출</a:t>
            </a:r>
            <a:r>
              <a:rPr lang="ko">
                <a:solidFill>
                  <a:schemeClr val="dk1"/>
                </a:solidFill>
              </a:rPr>
              <a:t>할 수 있고, 비용 대비 성능이 가장 합리적이었습니다.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모델 교체가 용이해 향후 시스템 확장성과 독립성도 확보할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bfba9b9913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bfba9b9913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AI3의 역할은 예측이 아니라 </a:t>
            </a:r>
            <a:r>
              <a:rPr b="1" lang="ko">
                <a:solidFill>
                  <a:schemeClr val="dk1"/>
                </a:solidFill>
              </a:rPr>
              <a:t>설명과 리포트 생성</a:t>
            </a:r>
            <a:r>
              <a:rPr lang="ko">
                <a:solidFill>
                  <a:schemeClr val="dk1"/>
                </a:solidFill>
              </a:rPr>
              <a:t>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우리는 최고 성능보다는 </a:t>
            </a:r>
            <a:r>
              <a:rPr b="1" lang="ko">
                <a:solidFill>
                  <a:schemeClr val="dk1"/>
                </a:solidFill>
              </a:rPr>
              <a:t>일관된 설명 품질과 비용 효율</a:t>
            </a:r>
            <a:r>
              <a:rPr lang="ko">
                <a:solidFill>
                  <a:schemeClr val="dk1"/>
                </a:solidFill>
              </a:rPr>
              <a:t>을 기준으로 모델을 선택했습니다.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GPT-4.0-mini는 반복 실행에 적합하고, 팀 선정 근거와 장단점을 </a:t>
            </a:r>
            <a:r>
              <a:rPr b="1" lang="ko">
                <a:solidFill>
                  <a:schemeClr val="dk1"/>
                </a:solidFill>
              </a:rPr>
              <a:t>안정적으로 서술</a:t>
            </a:r>
            <a:r>
              <a:rPr lang="ko">
                <a:solidFill>
                  <a:schemeClr val="dk1"/>
                </a:solidFill>
              </a:rPr>
              <a:t>할 수 있어 AI3 목적에 가장 적합했습니다.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bfba9b991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bfba9b991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be92976d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be92976d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현장의 목소리는 명확합니다. CEO는 "왜 성과가 안 나는지 설명해달라"고 하고, 리더는 "팀원 조율이 너무 힘들다"고 합니다. HR은 "객관적 기준이 없다"고 호소하죠. 우리는 '경험과 직관'에 의존하던 팀 빌딩을 '데이터와 시스템'으로 전환하려 합니다.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c1f6f86e18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c1f6f86e18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아키텍처는 크게 3단계입니다. 데이터를 정량화하는 Step 1, 프로젝트 맥락을 해석해 가중치를 정하는 Step 2, 그리고 실제로 최적의 팀을 조합하는 Step 3입니다.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c1f6f86e18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c1f6f86e18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step1 입니다. </a:t>
            </a:r>
            <a:r>
              <a:rPr lang="ko">
                <a:solidFill>
                  <a:schemeClr val="dk1"/>
                </a:solidFill>
              </a:rPr>
              <a:t>이 단계에서는 사람이 수작업으로 진행합니다.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c1f6f86e18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c1f6f86e18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2입니다.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c1f6f86e18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c1f6f86e18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 Step 3입니다. 앞서 정의된 가중치와 직원 데이터를 바탕으로 최적의 팀 조합을 찾아냅니다.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be92976d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be92976d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 솔루션들이 단순한 스킬 매칭이나 성향 분석에 그쳤다면, PRISM AI는 '관계 기반 팀 빌딩'과 '설명 가능한(Explainable) AI'를 핵심 가치로 둡니다. "왜 이 팀이어야 하는가?"에 대해 논리적으로 설득할 수 있는 솔루션입니다.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be92976d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be92976d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우리의 목표는 명확합니다. LLM과 머신러닝을 활용해 성공 확률이 높은 팀을 구성하는 것입니다. 신규 입사자 배치부터, TF팀 구성, 조직 개편까지 폭넓게 활용될 수 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be92976d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be92976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프로세스입니다. 직원 데이터를 입력하고, 프로젝트 요구사항을 프롬프트로 넣으면, AI 엔진이 최적화 과정을 거쳐 Top-K 팀을 추천하고, 그 이유를 리포트로 제공합니다. 이제 상세 설계로 들어가겠습니다.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hyperlink" Target="https://artificialintelligenceact.eu/article/26/?utm_source=chatgpt.com" TargetMode="External"/><Relationship Id="rId10" Type="http://schemas.openxmlformats.org/officeDocument/2006/relationships/hyperlink" Target="https://www.researchgate.net/publication/370202104_Mitigating_Algorithm_Aversion_in_Recruiting_A_Study_on_Explainable_AI_for_Conversational_Agents?utm_source=chatgpt.com" TargetMode="External"/><Relationship Id="rId13" Type="http://schemas.openxmlformats.org/officeDocument/2006/relationships/hyperlink" Target="https://www.oecd.org/en/topics/sub-issues/ai-principles.html?utm_source=chatgpt.com" TargetMode="External"/><Relationship Id="rId12" Type="http://schemas.openxmlformats.org/officeDocument/2006/relationships/hyperlink" Target="https://digital-strategy.ec.europa.eu/en/policies/regulatory-framework-ai?utm_source=chatgpt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useshiny.com/blog/how-to-measure-team-performance/" TargetMode="External"/><Relationship Id="rId4" Type="http://schemas.openxmlformats.org/officeDocument/2006/relationships/hyperlink" Target="https://useshiny.com/blog/how-to-build-high-performing-teams-leadership-guide/" TargetMode="External"/><Relationship Id="rId9" Type="http://schemas.openxmlformats.org/officeDocument/2006/relationships/hyperlink" Target="https://journals.copmadrid.org/jwop/art/jwop2024a1?utm_source=chatgpt.com" TargetMode="External"/><Relationship Id="rId15" Type="http://schemas.openxmlformats.org/officeDocument/2006/relationships/hyperlink" Target="https://www.researchgate.net/publication/370202104_Mitigating_Algorithm_Aversion_in_Recruiting_A_Study_on_Explainable_AI_for_Conversational_Agents" TargetMode="External"/><Relationship Id="rId14" Type="http://schemas.openxmlformats.org/officeDocument/2006/relationships/hyperlink" Target="https://www.workday.com/en-hk/topics/hr/applicant-tracking-system.html" TargetMode="External"/><Relationship Id="rId17" Type="http://schemas.openxmlformats.org/officeDocument/2006/relationships/hyperlink" Target="https://ntrs.nasa.gov/citations/20230007016" TargetMode="External"/><Relationship Id="rId16" Type="http://schemas.openxmlformats.org/officeDocument/2006/relationships/hyperlink" Target="https://perspectivity.org/wp-content/uploads/2013/10/A-Leaders-Framework-for-Decision-Making-HBR.pdf" TargetMode="External"/><Relationship Id="rId5" Type="http://schemas.openxmlformats.org/officeDocument/2006/relationships/hyperlink" Target="https://www.mckinsey.com/capabilities/people-and-organizational-performance/our-insights/go-teams-when-teams-get-healthier-the-whole-organization-benefits#/" TargetMode="External"/><Relationship Id="rId6" Type="http://schemas.openxmlformats.org/officeDocument/2006/relationships/hyperlink" Target="https://blog.workday.com/en-us/business-process-automation-the-complete-guide.html?utm_source=chatgpt.com" TargetMode="External"/><Relationship Id="rId18" Type="http://schemas.openxmlformats.org/officeDocument/2006/relationships/hyperlink" Target="https://arxiv.org/abs/2401.05832?utm_source=chatgpt.com" TargetMode="External"/><Relationship Id="rId7" Type="http://schemas.openxmlformats.org/officeDocument/2006/relationships/hyperlink" Target="https://learning.sap.com/courses/sap-successfactors-recruiting-recruiter-experience-administration/using-ai-to-increase-efficiency-in-sap-successfactors-recruiting?utm_source=chatgpt.com" TargetMode="External"/><Relationship Id="rId8" Type="http://schemas.openxmlformats.org/officeDocument/2006/relationships/hyperlink" Target="https://www.sciencedirect.com/science/article/pii/S2352250X25000673?utm_source=chatgpt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2972" y="571500"/>
            <a:ext cx="31236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1C4587"/>
                </a:solidFill>
              </a:rPr>
              <a:t>PRISM AI</a:t>
            </a:r>
            <a:endParaRPr b="1" sz="50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82825" y="1517333"/>
            <a:ext cx="4572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데이터 기반 최적 팀 구성 솔루션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74159" y="4497650"/>
            <a:ext cx="3651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KPMG Future Academy 8기 2조 1차 프로젝트 기획안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January 2026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35570" y="3852051"/>
            <a:ext cx="3744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C4587"/>
                </a:solidFill>
              </a:rPr>
              <a:t>이형주   박찬호   유태상   최아영</a:t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445050" y="2003150"/>
            <a:ext cx="2694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2. </a:t>
            </a:r>
            <a:r>
              <a:rPr b="1" lang="ko" sz="2400">
                <a:solidFill>
                  <a:schemeClr val="dk2"/>
                </a:solidFill>
              </a:rPr>
              <a:t>프로젝트 </a:t>
            </a:r>
            <a:r>
              <a:rPr b="1" lang="ko" sz="2400">
                <a:solidFill>
                  <a:schemeClr val="dk2"/>
                </a:solidFill>
              </a:rPr>
              <a:t>설계</a:t>
            </a:r>
            <a:r>
              <a:rPr b="1" lang="ko" sz="2400">
                <a:solidFill>
                  <a:schemeClr val="dk2"/>
                </a:solidFill>
              </a:rPr>
              <a:t>서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197" name="Google Shape;197;p22"/>
          <p:cNvCxnSpPr/>
          <p:nvPr/>
        </p:nvCxnSpPr>
        <p:spPr>
          <a:xfrm flipH="1" rot="10800000">
            <a:off x="400200" y="2493782"/>
            <a:ext cx="29067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475975" y="2617800"/>
            <a:ext cx="3576600" cy="13548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적용 이론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588725" y="548064"/>
            <a:ext cx="796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서비스 모델 Feature는 맥킨지 7 Drivers, 가중치는 3가지 모델 적용하여 모델 타당성 강화</a:t>
            </a:r>
            <a:endParaRPr sz="1500"/>
          </a:p>
        </p:txBody>
      </p:sp>
      <p:sp>
        <p:nvSpPr>
          <p:cNvPr id="207" name="Google Shape;207;p23"/>
          <p:cNvSpPr txBox="1"/>
          <p:nvPr/>
        </p:nvSpPr>
        <p:spPr>
          <a:xfrm>
            <a:off x="439100" y="2299069"/>
            <a:ext cx="3429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2"/>
                </a:solidFill>
              </a:rPr>
              <a:t>팀 건강(Team Health)이 성과의 핵심 Driver</a:t>
            </a:r>
            <a:endParaRPr b="1" i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chemeClr val="dk2"/>
              </a:solidFill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4254452" y="1044452"/>
            <a:ext cx="67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80000"/>
                </a:solidFill>
                <a:highlight>
                  <a:srgbClr val="F2F2F2"/>
                </a:highlight>
              </a:rPr>
              <a:t>+</a:t>
            </a:r>
            <a:endParaRPr sz="3000">
              <a:solidFill>
                <a:srgbClr val="980000"/>
              </a:solidFill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74100" y="1159952"/>
            <a:ext cx="32481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맥킨지 Team Health Model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307181" y="1148572"/>
            <a:ext cx="32481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세 가지 가중치 모델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5321100" y="1881772"/>
            <a:ext cx="1050900" cy="672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</a:rPr>
              <a:t>복잡도</a:t>
            </a:r>
            <a:br>
              <a:rPr b="1" lang="ko" sz="1000">
                <a:solidFill>
                  <a:schemeClr val="lt1"/>
                </a:solidFill>
              </a:rPr>
            </a:br>
            <a:r>
              <a:rPr b="1" lang="ko" sz="1000">
                <a:solidFill>
                  <a:schemeClr val="lt1"/>
                </a:solidFill>
              </a:rPr>
              <a:t>(Cynefin Framework)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6423800" y="1877085"/>
            <a:ext cx="1050900" cy="672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리스크 비용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</a:rPr>
              <a:t>(</a:t>
            </a:r>
            <a:r>
              <a:rPr b="1" lang="ko" sz="1000">
                <a:solidFill>
                  <a:schemeClr val="lt1"/>
                </a:solidFill>
              </a:rPr>
              <a:t>Cost of Error)</a:t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7526500" y="1877085"/>
            <a:ext cx="1050900" cy="672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상호의존성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</a:rPr>
              <a:t>(Task Inter-</a:t>
            </a:r>
            <a:br>
              <a:rPr b="1" lang="ko" sz="1000">
                <a:solidFill>
                  <a:schemeClr val="lt1"/>
                </a:solidFill>
              </a:rPr>
            </a:br>
            <a:r>
              <a:rPr b="1" lang="ko" sz="1000">
                <a:solidFill>
                  <a:schemeClr val="lt1"/>
                </a:solidFill>
              </a:rPr>
              <a:t>dependence)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5282785" y="4255366"/>
            <a:ext cx="3429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“프로젝트 복잡도, 리스크, 상호의존성에 따라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rgbClr val="980000"/>
                </a:solidFill>
              </a:rPr>
              <a:t>팀 구성의 경제성과 안정성을 극대화</a:t>
            </a:r>
            <a:r>
              <a:rPr b="1" lang="ko" sz="1100">
                <a:solidFill>
                  <a:schemeClr val="dk2"/>
                </a:solidFill>
              </a:rPr>
              <a:t>하도록 설계된 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이론 기반 동적 가중치 조정 매커니즘 적용”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15" name="Google Shape;215;p23"/>
          <p:cNvSpPr/>
          <p:nvPr/>
        </p:nvSpPr>
        <p:spPr>
          <a:xfrm rot="10800000">
            <a:off x="6657692" y="4019556"/>
            <a:ext cx="679500" cy="1257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5307175" y="3521963"/>
            <a:ext cx="3429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chemeClr val="dk2"/>
                </a:solidFill>
              </a:rPr>
              <a:t>가장 비싼 실패를 피하도록 설계된 가중치!</a:t>
            </a:r>
            <a:endParaRPr b="1" i="1" sz="1000">
              <a:solidFill>
                <a:schemeClr val="dk2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5321100" y="2745978"/>
            <a:ext cx="10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“복잡한 문제를 </a:t>
            </a:r>
            <a:br>
              <a:rPr i="1" lang="ko" sz="800">
                <a:solidFill>
                  <a:schemeClr val="dk2"/>
                </a:solidFill>
              </a:rPr>
            </a:br>
            <a:r>
              <a:rPr i="1" lang="ko" sz="800">
                <a:solidFill>
                  <a:schemeClr val="dk2"/>
                </a:solidFill>
              </a:rPr>
              <a:t>단순한 기준으로 </a:t>
            </a:r>
            <a:br>
              <a:rPr i="1" lang="ko" sz="800">
                <a:solidFill>
                  <a:schemeClr val="dk2"/>
                </a:solidFill>
              </a:rPr>
            </a:br>
            <a:r>
              <a:rPr i="1" lang="ko" sz="800">
                <a:solidFill>
                  <a:schemeClr val="dk2"/>
                </a:solidFill>
              </a:rPr>
              <a:t>평가하지 않도록 </a:t>
            </a:r>
            <a:br>
              <a:rPr i="1" lang="ko" sz="800">
                <a:solidFill>
                  <a:schemeClr val="dk2"/>
                </a:solidFill>
              </a:rPr>
            </a:br>
            <a:r>
              <a:rPr i="1" lang="ko" sz="800">
                <a:solidFill>
                  <a:schemeClr val="dk2"/>
                </a:solidFill>
              </a:rPr>
              <a:t>가중치 조정”</a:t>
            </a:r>
            <a:endParaRPr i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2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6132796" y="2752303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“나중에 고치기 어려운 프로젝트일수록</a:t>
            </a:r>
            <a:br>
              <a:rPr i="1" lang="ko" sz="800">
                <a:solidFill>
                  <a:schemeClr val="dk2"/>
                </a:solidFill>
              </a:rPr>
            </a:br>
            <a:r>
              <a:rPr i="1" lang="ko" sz="800">
                <a:solidFill>
                  <a:schemeClr val="dk2"/>
                </a:solidFill>
              </a:rPr>
              <a:t>처음부터 안전한 팀에 </a:t>
            </a:r>
            <a:br>
              <a:rPr i="1" lang="ko" sz="800">
                <a:solidFill>
                  <a:schemeClr val="dk2"/>
                </a:solidFill>
              </a:rPr>
            </a:br>
            <a:r>
              <a:rPr i="1" lang="ko" sz="800">
                <a:solidFill>
                  <a:schemeClr val="dk2"/>
                </a:solidFill>
              </a:rPr>
              <a:t>가중치 부여”</a:t>
            </a:r>
            <a:endParaRPr i="1" sz="800">
              <a:solidFill>
                <a:schemeClr val="dk2"/>
              </a:solidFill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265104" y="2752303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“서로 얽힌 일일수록,</a:t>
            </a:r>
            <a:endParaRPr i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개인 능력보다</a:t>
            </a:r>
            <a:endParaRPr i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팀 상호작용에</a:t>
            </a:r>
            <a:endParaRPr i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2"/>
                </a:solidFill>
              </a:rPr>
              <a:t>가중치 부여”</a:t>
            </a:r>
            <a:endParaRPr i="1" sz="800">
              <a:solidFill>
                <a:schemeClr val="dk2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483500" y="1673205"/>
            <a:ext cx="3429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맥킨지 모델은 팀 성과에 가장 강력한 상관관계를 보이는</a:t>
            </a:r>
            <a:br>
              <a:rPr b="1" lang="ko" sz="1000">
                <a:solidFill>
                  <a:schemeClr val="dk2"/>
                </a:solidFill>
              </a:rPr>
            </a:br>
            <a:r>
              <a:rPr b="1" lang="ko" sz="1000">
                <a:solidFill>
                  <a:schemeClr val="dk2"/>
                </a:solidFill>
              </a:rPr>
              <a:t>7가지 Key Drivers를 진단하여 </a:t>
            </a:r>
            <a:br>
              <a:rPr b="1" lang="ko" sz="1000">
                <a:solidFill>
                  <a:schemeClr val="dk2"/>
                </a:solidFill>
              </a:rPr>
            </a:br>
            <a:r>
              <a:rPr b="1" lang="ko" sz="1000">
                <a:solidFill>
                  <a:schemeClr val="dk2"/>
                </a:solidFill>
              </a:rPr>
              <a:t>팀의 건강도를 평가하는 모델임</a:t>
            </a:r>
            <a:br>
              <a:rPr b="1" lang="ko" sz="1000">
                <a:solidFill>
                  <a:schemeClr val="dk2"/>
                </a:solidFill>
              </a:rPr>
            </a:b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21" name="Google Shape;221;p23"/>
          <p:cNvSpPr/>
          <p:nvPr/>
        </p:nvSpPr>
        <p:spPr>
          <a:xfrm rot="10800000">
            <a:off x="1713359" y="4048644"/>
            <a:ext cx="679500" cy="1257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345701" y="4175427"/>
            <a:ext cx="3429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“맥킨지 모델은 실제 연구에서 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팀성과와 유의미한 결과를 도출함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 맥킨지의 </a:t>
            </a:r>
            <a:r>
              <a:rPr b="1" lang="ko" sz="1100">
                <a:solidFill>
                  <a:srgbClr val="980000"/>
                </a:solidFill>
              </a:rPr>
              <a:t>7 Key Drivers를 활용하여</a:t>
            </a:r>
            <a:endParaRPr b="1" sz="11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80000"/>
                </a:solidFill>
              </a:rPr>
              <a:t>적합한 팀 구성 모델 Features로 활용</a:t>
            </a:r>
            <a:r>
              <a:rPr b="1" lang="ko" sz="1100">
                <a:solidFill>
                  <a:schemeClr val="dk2"/>
                </a:solidFill>
              </a:rPr>
              <a:t>”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545398" y="2601216"/>
            <a:ext cx="16812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1. </a:t>
            </a:r>
            <a:r>
              <a:rPr b="1" lang="ko" sz="1000">
                <a:solidFill>
                  <a:schemeClr val="dk2"/>
                </a:solidFill>
              </a:rPr>
              <a:t>Trust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2. Communication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3. Innovative Thinking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4. Decision Making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5. Psychological Safety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6. Conflict Management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7. Role Definition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2151700" y="2604275"/>
            <a:ext cx="21027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팀원간 신뢰 수준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정보 공유와 소통의 질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새로운 아이디어 창출 능력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의사결정의 속도와 질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의견 제시의 안전감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갈등을 생산적으로 해결하는 능력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역할과 책임의 명확성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시스템 아키텍처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154375" y="644831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</a:t>
            </a: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시스템 아키텍처</a:t>
            </a:r>
            <a:endParaRPr sz="1500"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406"/>
            <a:ext cx="8839199" cy="368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6212700" y="4796475"/>
            <a:ext cx="2778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(1) 맥락 해석  (2) 가중치 모델  (3) 설명 생성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데이터 수집 및 정량화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1. 시스템 아키텍처</a:t>
            </a:r>
            <a:endParaRPr sz="1500"/>
          </a:p>
        </p:txBody>
      </p:sp>
      <p:sp>
        <p:nvSpPr>
          <p:cNvPr id="243" name="Google Shape;243;p25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8" y="1480968"/>
            <a:ext cx="8416723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6442900" y="4663225"/>
            <a:ext cx="157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(2) 가중치 모델 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489266" y="1098919"/>
            <a:ext cx="42717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기능 요구 사항</a:t>
            </a:r>
            <a:endParaRPr b="1"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HR Legacy DB로부터 원천 데이터 추출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인적 검증을 통한 라벨링 및 데이터 정합성 확인</a:t>
            </a:r>
            <a:endParaRPr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정제된 데이터를 Feature Store 형태로 저장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초기 단계에서는 데이터 품질이 성과에 가장 큰 영향을 미침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자동화 이전에 도메인 지식이 반영된 기준 데이터 확보가 필수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이후 ML2 학습 결과의 신뢰성을 확보하기 위함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4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5278576" y="1056925"/>
            <a:ext cx="3401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비기능 요구사항</a:t>
            </a:r>
            <a:r>
              <a:rPr b="1" lang="ko" sz="1300">
                <a:solidFill>
                  <a:schemeClr val="dk2"/>
                </a:solidFill>
              </a:rPr>
              <a:t> </a:t>
            </a:r>
            <a:endParaRPr b="1" sz="13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정확성 우선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라벨링 기준 및 판단 근거의 명시적 기록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동일 기준으로 반복 적용 가능한 재현성 확보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초기 데이터 오류는 이후 단계에서 증폭됨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Human-in-the-Loop 단계의 판단이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 시스템 전체의 기준선(baseline)을 형성함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기능 요구사항 정리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60" name="Google Shape;260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233175" y="1345100"/>
            <a:ext cx="371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STEP 1에서는 </a:t>
            </a:r>
            <a:r>
              <a:rPr lang="ko" sz="1100"/>
              <a:t>HR 원천 데이터를 그대로 사용하지 않고,</a:t>
            </a:r>
            <a:br>
              <a:rPr lang="ko" sz="1100"/>
            </a:br>
            <a:r>
              <a:rPr lang="ko" sz="1100"/>
              <a:t>맥킨지 7 Drivers 기준에 따라 </a:t>
            </a:r>
            <a:r>
              <a:rPr lang="ko" sz="1100"/>
              <a:t>사람이 직접 </a:t>
            </a:r>
            <a:r>
              <a:rPr lang="ko" sz="1100"/>
              <a:t>점수 입력한다.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사원 정보는 스냅샷으로 보존되며,</a:t>
            </a:r>
            <a:br>
              <a:rPr lang="ko" sz="1100"/>
            </a:br>
            <a:r>
              <a:rPr lang="ko" sz="1100"/>
              <a:t>평가 점수는 근거와 함께 기록되고</a:t>
            </a:r>
            <a:br>
              <a:rPr lang="ko" sz="1100"/>
            </a:br>
            <a:r>
              <a:rPr lang="ko" sz="1100"/>
              <a:t>승인된 결과만 최종 드라이버 점수로 확정된다.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이 단계의 산출물은 이후 </a:t>
            </a:r>
            <a:r>
              <a:rPr lang="ko" sz="1100"/>
              <a:t>팀</a:t>
            </a:r>
            <a:r>
              <a:rPr lang="ko" sz="1100"/>
              <a:t> 추천 단계에서 사용하는</a:t>
            </a:r>
            <a:br>
              <a:rPr lang="ko" sz="1100"/>
            </a:br>
            <a:r>
              <a:rPr lang="ko" sz="1100"/>
              <a:t>Feature Store의 역할을 수행한다.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7" title="스크린샷 2026-01-28 123947.png"/>
          <p:cNvPicPr preferRelativeResize="0"/>
          <p:nvPr/>
        </p:nvPicPr>
        <p:blipFill rotWithShape="1">
          <a:blip r:embed="rId3">
            <a:alphaModFix/>
          </a:blip>
          <a:srcRect b="0" l="0" r="14922" t="0"/>
          <a:stretch/>
        </p:blipFill>
        <p:spPr>
          <a:xfrm>
            <a:off x="4029817" y="765213"/>
            <a:ext cx="4874825" cy="42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데이터 설계 (ERP)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5" y="3498046"/>
            <a:ext cx="7779125" cy="13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2189446"/>
            <a:ext cx="6953274" cy="122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5" y="915671"/>
            <a:ext cx="8839199" cy="11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 rot="-1061987">
            <a:off x="7070774" y="2524158"/>
            <a:ext cx="1094301" cy="350473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Example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</a:t>
            </a:r>
            <a:r>
              <a:rPr b="1" lang="ko" sz="2000">
                <a:solidFill>
                  <a:schemeClr val="dk2"/>
                </a:solidFill>
              </a:rPr>
              <a:t>수작업 수식 근거 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/>
        </p:nvSpPr>
        <p:spPr>
          <a:xfrm>
            <a:off x="2824350" y="486825"/>
            <a:ext cx="3495300" cy="18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Trust</a:t>
            </a:r>
            <a:endParaRPr b="1" sz="1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Trust=0.35⋅TrustHR​+0.40⋅TrustKPI​+0.25⋅TrustTEST​</a:t>
            </a:r>
            <a:endParaRPr sz="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가중치 근거 논리: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KPI: 실제 결과 → </a:t>
            </a:r>
            <a:r>
              <a:rPr b="1" lang="ko" sz="1000">
                <a:solidFill>
                  <a:schemeClr val="dk2"/>
                </a:solidFill>
              </a:rPr>
              <a:t>행동 검증 → 가장 강함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HR: 장기 이력 → </a:t>
            </a:r>
            <a:r>
              <a:rPr b="1" lang="ko" sz="1000">
                <a:solidFill>
                  <a:schemeClr val="dk2"/>
                </a:solidFill>
              </a:rPr>
              <a:t>지속성 반영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인적성: 성향 → </a:t>
            </a:r>
            <a:r>
              <a:rPr b="1" lang="ko" sz="1000">
                <a:solidFill>
                  <a:schemeClr val="dk2"/>
                </a:solidFill>
              </a:rPr>
              <a:t>보조적 근거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02950" y="2741488"/>
            <a:ext cx="2780100" cy="19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Trust_HR 산식 (인사기록카드 기반)</a:t>
            </a:r>
            <a:br>
              <a:rPr lang="ko" sz="600">
                <a:solidFill>
                  <a:schemeClr val="dk2"/>
                </a:solidFill>
              </a:rPr>
            </a:b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</a:rPr>
              <a:t>산식 구조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</a:rPr>
              <a:t>TrustHR=AVG(N+(장기근속),N+(윤리/컴플),N+(근속안정),N+(이동사유),N+(신뢰평가),N+(공정성),N+(규칙준수))Trust_{HR} = AVG( N^+(장기근속), N^+(윤리/컴플), N^+(근속안정), N^+(이동사유), N^+(신뢰평가), N^+(공정성), N^+(규칙준수) )TrustHR​=AVG(N+(장기근속),N+(윤리/컴플),N+(근속안정),N+(이동사유),N+(신뢰평가),N+(공정성),N+(규칙준수))</a:t>
            </a:r>
            <a:endParaRPr sz="600">
              <a:solidFill>
                <a:schemeClr val="dk2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2"/>
                </a:solidFill>
              </a:rPr>
              <a:t>N⁺(x)</a:t>
            </a:r>
            <a:r>
              <a:rPr lang="ko" sz="900">
                <a:solidFill>
                  <a:schemeClr val="dk2"/>
                </a:solidFill>
              </a:rPr>
              <a:t> = 50명 분포 내 Percentile Rank 정규화 (0~1)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957471" y="2731673"/>
            <a:ext cx="3192300" cy="19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</a:rPr>
              <a:t>Trust_KPI 산식 (성과 지표 기반)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2"/>
                </a:solidFill>
              </a:rPr>
              <a:t>산식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</a:rPr>
              <a:t>TrustKPI=AVG(N+(책임이행),N+(신뢰도),N+(신뢰성),N+(자율),N+(책임KPI),N+(신뢰태도))Trust_{KPI} = AVG( N^+(책임이행), N^+(신뢰도), N^+(신뢰성), N^+(자율), N^+(책임KPI), N^+(신뢰태도) )TrustKPI​=AVG(N+(책임이행),N+(신뢰도),N+(신뢰성),N+(자율),N+(책임KPI),N+(신뢰태도))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2"/>
                </a:solidFill>
              </a:rPr>
              <a:t>근거: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</a:rPr>
              <a:t>신뢰는 </a:t>
            </a:r>
            <a:r>
              <a:rPr b="1" lang="ko" sz="700">
                <a:solidFill>
                  <a:schemeClr val="dk2"/>
                </a:solidFill>
              </a:rPr>
              <a:t>결과 기반 행동</a:t>
            </a:r>
            <a:r>
              <a:rPr lang="ko" sz="700">
                <a:solidFill>
                  <a:schemeClr val="dk2"/>
                </a:solidFill>
              </a:rPr>
              <a:t>에서 가장 강하게 형성됨</a:t>
            </a:r>
            <a:br>
              <a:rPr lang="ko" sz="700">
                <a:solidFill>
                  <a:schemeClr val="dk2"/>
                </a:solidFill>
              </a:rPr>
            </a:br>
            <a:r>
              <a:rPr lang="ko" sz="700">
                <a:solidFill>
                  <a:schemeClr val="dk2"/>
                </a:solidFill>
              </a:rPr>
              <a:t> → "Performance-based Trust" (Dirks &amp; Ferrin, 2002)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6238675" y="2731670"/>
            <a:ext cx="2780100" cy="19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Trust_TEST 산식 (인적성 기반)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2"/>
                </a:solidFill>
              </a:rPr>
              <a:t>산식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2"/>
                </a:solidFill>
              </a:rPr>
              <a:t>TrustTEST=AVG(N+(성실성),N+(정직성),N+(대인관계),N+(조직몰입))Trust_{TEST} = AVG( N^+(성실성), N^+(정직성), N^+(대인관계), N^+(조직몰입) )TrustTEST​=AVG(N+(성실성),N+(정직성),N+(대인관계),N+(조직몰입))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2"/>
                </a:solidFill>
              </a:rPr>
              <a:t>근거:</a:t>
            </a:r>
            <a:br>
              <a:rPr b="1" lang="ko" sz="600">
                <a:solidFill>
                  <a:schemeClr val="dk2"/>
                </a:solidFill>
              </a:rPr>
            </a:br>
            <a:r>
              <a:rPr lang="ko" sz="600">
                <a:solidFill>
                  <a:schemeClr val="dk2"/>
                </a:solidFill>
              </a:rPr>
              <a:t> Big Five 성격 이론 + 조직몰입 이론</a:t>
            </a:r>
            <a:br>
              <a:rPr lang="ko" sz="600">
                <a:solidFill>
                  <a:schemeClr val="dk2"/>
                </a:solidFill>
              </a:rPr>
            </a:br>
            <a:r>
              <a:rPr lang="ko" sz="600">
                <a:solidFill>
                  <a:schemeClr val="dk2"/>
                </a:solidFill>
              </a:rPr>
              <a:t> → 성실성·정직성·친화성은 </a:t>
            </a:r>
            <a:r>
              <a:rPr b="1" lang="ko" sz="600">
                <a:solidFill>
                  <a:schemeClr val="dk2"/>
                </a:solidFill>
              </a:rPr>
              <a:t>신뢰 예측 변수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2"/>
                </a:solidFill>
              </a:rPr>
              <a:t>출처:</a:t>
            </a:r>
            <a:br>
              <a:rPr b="1" lang="ko" sz="600">
                <a:solidFill>
                  <a:schemeClr val="dk2"/>
                </a:solidFill>
              </a:rPr>
            </a:br>
            <a:r>
              <a:rPr lang="ko" sz="600">
                <a:solidFill>
                  <a:schemeClr val="dk2"/>
                </a:solidFill>
              </a:rPr>
              <a:t> Costa &amp; McCrae (1992), Barrick &amp; Mount (1991)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2"/>
              </a:solidFill>
            </a:endParaRPr>
          </a:p>
        </p:txBody>
      </p:sp>
      <p:pic>
        <p:nvPicPr>
          <p:cNvPr id="295" name="Google Shape;295;p29" title="스텝1 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8" y="4814575"/>
            <a:ext cx="8995225" cy="20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29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수작업 수식 근거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139250" y="2390450"/>
            <a:ext cx="6865500" cy="3297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001 : 0.82 / 0.65 / 0.72 / 0.48 / 0.91 / 0.65 / 0.79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8614583" y="4475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2. 가중치 모델 적용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2. 시스템 아키텍처</a:t>
            </a:r>
            <a:endParaRPr sz="1500"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50" y="1458693"/>
            <a:ext cx="8497770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6701625" y="4695000"/>
            <a:ext cx="222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(1) 맥락 해석  (2) 가중치 모델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690088" y="1293925"/>
            <a:ext cx="4271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기능 요구사항</a:t>
            </a:r>
            <a:endParaRPr b="1"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자연어 프로젝트 요구사항을 분석하여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Context Signal(Urgency, Ambiguity 등) 추출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프로젝트 제약조건(팀 규모 등) 구조화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이론 기반 프레임워크(A/B/C)와 결합하여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ML2 입력 prior 생성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전략 판단 근거(rationale)와 신뢰도(confidence) 출력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동일한 인력 풀이라도 프로젝트 맥락에 따라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최적 팀 구성 기준은 달라짐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명시적 전략 수립 없이는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이후 추천 결과의 설명 가능성이 떨어짐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5453926" y="1293925"/>
            <a:ext cx="32259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비기능 요구사항</a:t>
            </a:r>
            <a:endParaRPr b="1"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출력 결과의 설명 가능성(Explainability)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프로젝트 간 일관된 스케일링(0~1 정규화)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규칙(Rule)과 학습(ML)의 명확한 역할 분리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전략 단계는 “예측”이 아닌 “판단 기준 설정” 단계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사용자가 결과를 신뢰하기 위해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왜 이런 기준이 나왔는지 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이해 가능해야 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2. 기능 요구사항 정리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798" y="1442524"/>
            <a:ext cx="24531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프로젝트 </a:t>
            </a:r>
            <a:r>
              <a:rPr lang="ko" sz="1200">
                <a:solidFill>
                  <a:schemeClr val="dk2"/>
                </a:solidFill>
              </a:rPr>
              <a:t>추진 배경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문제 정의 및 접근 방법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시장 기회 및 차별화 전략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프로젝트 목표 및 활용 범위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서비스 Process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1200">
                <a:solidFill>
                  <a:schemeClr val="dk2"/>
                </a:solidFill>
              </a:rPr>
            </a:b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25073" y="792037"/>
            <a:ext cx="2341500" cy="5136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Chapter 1.	프로젝트 기획서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852323" y="799237"/>
            <a:ext cx="5976600" cy="4992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 </a:t>
            </a:r>
            <a:r>
              <a:rPr b="1" lang="ko" sz="1200">
                <a:solidFill>
                  <a:schemeClr val="lt1"/>
                </a:solidFill>
              </a:rPr>
              <a:t>Chapter 2. 프로젝트 설계서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52000" y="2830995"/>
            <a:ext cx="2306700" cy="499200"/>
          </a:xfrm>
          <a:prstGeom prst="chevron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Chapter 3. 최종 아웃풋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796418" y="1442524"/>
            <a:ext cx="37128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적용 이론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맥킨지&amp;가중치 모델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시스템 아키텍처</a:t>
            </a:r>
            <a:endParaRPr sz="1200">
              <a:solidFill>
                <a:srgbClr val="98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STEP 1: 데이터 수집 및 정량화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             [수작업] [다음 프로젝트]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STEP 2: 가중치 모델 적용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            [맥락 해석, 가중치 전략] [AI, ML]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기능 요구사항 정의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기술 검증 [코드 점검]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AI 모델 사용 근거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1200">
                <a:solidFill>
                  <a:schemeClr val="dk2"/>
                </a:solidFill>
              </a:rPr>
            </a:b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967225" y="1420325"/>
            <a:ext cx="2861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STEP 3: 평가 모델 구동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            [AI, ML] [결과 레포팅]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기능 요구사항 정의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기술 검증 [코드 점검]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AI 모델 사용 근거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결과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최종 결과 기술 검증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[팀, 개별 점수] [코드점검]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최종 산출물에 대한 근거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[팀, 개별 점수]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- 결과 만족도 평가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[전사적 정량 평가]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프로젝트 예상 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2270" y="4523583"/>
            <a:ext cx="2453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예상 문제 및 해</a:t>
            </a:r>
            <a:r>
              <a:rPr lang="ko" sz="1200">
                <a:solidFill>
                  <a:schemeClr val="dk2"/>
                </a:solidFill>
              </a:rPr>
              <a:t>결</a:t>
            </a:r>
            <a:r>
              <a:rPr lang="ko" sz="1200">
                <a:solidFill>
                  <a:schemeClr val="dk2"/>
                </a:solidFill>
              </a:rPr>
              <a:t> 방안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확장 방안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78798" y="3354469"/>
            <a:ext cx="2453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UI 화면 예시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프로젝트 예상 비용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목차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52000" y="3999370"/>
            <a:ext cx="2306700" cy="499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Chapter 4. </a:t>
            </a:r>
            <a:r>
              <a:rPr b="1" lang="ko" sz="1200">
                <a:solidFill>
                  <a:schemeClr val="lt1"/>
                </a:solidFill>
              </a:rPr>
              <a:t>리뷰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2852325" y="1376400"/>
            <a:ext cx="5976600" cy="295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1243950" y="730510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??</a:t>
            </a:r>
            <a:endParaRPr sz="1500"/>
          </a:p>
        </p:txBody>
      </p:sp>
      <p:pic>
        <p:nvPicPr>
          <p:cNvPr id="337" name="Google Shape;337;p32" title="스크린샷 2026-01-27 2249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25" y="553958"/>
            <a:ext cx="6015675" cy="444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/>
          <p:nvPr/>
        </p:nvSpPr>
        <p:spPr>
          <a:xfrm>
            <a:off x="1243950" y="784721"/>
            <a:ext cx="16407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프롬프트 입력값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1243950" y="2066021"/>
            <a:ext cx="16407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AI 2 맥락해석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프롬프트 실행 화면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390075" y="2612575"/>
            <a:ext cx="23766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검증 2-1 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자연어 프로젝트 요구사항을 분석하여</a:t>
            </a:r>
            <a:br>
              <a:rPr b="1" lang="ko" sz="1100">
                <a:solidFill>
                  <a:srgbClr val="FF0000"/>
                </a:solidFill>
              </a:rPr>
            </a:br>
            <a:r>
              <a:rPr b="1" lang="ko" sz="1100">
                <a:solidFill>
                  <a:srgbClr val="FF0000"/>
                </a:solidFill>
              </a:rPr>
              <a:t>Context Signal(Urgency, Ambiguity 등) 추출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408225" y="3973275"/>
            <a:ext cx="229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검증 2-2 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프로젝트 제약조건(팀 규모 등) 구조화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AI 2 핵심 매커니즘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353" name="Google Shape;353;p33" title="스크린샷 2026-01-28 0101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175" y="691500"/>
            <a:ext cx="4719024" cy="42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728775" y="917400"/>
            <a:ext cx="30738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프로젝트 요구사항(텍스트)을 분석하여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핵심 맥락 신호를 추출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주요 신호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Urgency: 일정 압박 수준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External Collaboration: 대외 협업 복잡도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Ambiguity: 요구사항 불확실성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Conflict Risk: 이해관계자·갈등 가능성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Innovation Need: 새로운 시도 필요 수준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각 신호는 0~1 범위로 정규화되어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프로젝트 간 상대적 비교가 가능하도록 설계됨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추출된 신호와 제약조건을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구조화된 JSON 형태로 출력하여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이후 전략 수립 및 ML2의 입력으로 활용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355" name="Google Shape;355;p33"/>
          <p:cNvCxnSpPr/>
          <p:nvPr/>
        </p:nvCxnSpPr>
        <p:spPr>
          <a:xfrm>
            <a:off x="2364575" y="1400175"/>
            <a:ext cx="26685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3가지 이론 + AI 2 (1)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366" name="Google Shape;366;p34" title="스크린샷 2026-01-27 231431.png"/>
          <p:cNvPicPr preferRelativeResize="0"/>
          <p:nvPr/>
        </p:nvPicPr>
        <p:blipFill rotWithShape="1">
          <a:blip r:embed="rId3">
            <a:alphaModFix/>
          </a:blip>
          <a:srcRect b="22678" l="0" r="0" t="0"/>
          <a:stretch/>
        </p:blipFill>
        <p:spPr>
          <a:xfrm>
            <a:off x="5257800" y="458175"/>
            <a:ext cx="3750475" cy="457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828471" y="682457"/>
            <a:ext cx="30000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커네빈 이론</a:t>
            </a:r>
            <a:endParaRPr b="1" sz="1000">
              <a:solidFill>
                <a:schemeClr val="dk2"/>
              </a:solidFill>
            </a:endParaRPr>
          </a:p>
          <a:p>
            <a:pPr indent="457200" lvl="0" marL="0" marR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문제의 성격상, 어떤 역량이 살아남는가</a:t>
            </a: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Communication ↑</a:t>
            </a: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Decision Making ↑</a:t>
            </a: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Role Definition ↑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2347686" y="2268188"/>
            <a:ext cx="3000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실수 비용 이론</a:t>
            </a:r>
            <a:endParaRPr b="1" sz="10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실패·지연·재작업이 발생했을 때 비용이 어디서 터지는가</a:t>
            </a: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Conflict Management ↑</a:t>
            </a: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Psychological Safety ↑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2873829" y="3498488"/>
            <a:ext cx="30000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상호의존성 이론 </a:t>
            </a:r>
            <a:endParaRPr b="1" sz="1100">
              <a:solidFill>
                <a:schemeClr val="dk2"/>
              </a:solidFill>
            </a:endParaRPr>
          </a:p>
          <a:p>
            <a:pPr indent="457200" lvl="0" marL="0" marR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업무 간 의존도와 핸드오프 관점</a:t>
            </a: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Decision Making ↑</a:t>
            </a: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Role Definition ↑</a:t>
            </a: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ko" sz="800">
                <a:solidFill>
                  <a:schemeClr val="dk2"/>
                </a:solidFill>
              </a:rPr>
              <a:t>Communication ↑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>
            <a:off x="5152575" y="1206500"/>
            <a:ext cx="552600" cy="26400"/>
          </a:xfrm>
          <a:prstGeom prst="straightConnector1">
            <a:avLst/>
          </a:prstGeom>
          <a:noFill/>
          <a:ln cap="flat" cmpd="sng" w="9525">
            <a:solidFill>
              <a:srgbClr val="005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4"/>
          <p:cNvCxnSpPr/>
          <p:nvPr/>
        </p:nvCxnSpPr>
        <p:spPr>
          <a:xfrm flipH="1" rot="10800000">
            <a:off x="5152575" y="2218925"/>
            <a:ext cx="535200" cy="312000"/>
          </a:xfrm>
          <a:prstGeom prst="straightConnector1">
            <a:avLst/>
          </a:prstGeom>
          <a:noFill/>
          <a:ln cap="flat" cmpd="sng" w="9525">
            <a:solidFill>
              <a:srgbClr val="005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4"/>
          <p:cNvCxnSpPr/>
          <p:nvPr/>
        </p:nvCxnSpPr>
        <p:spPr>
          <a:xfrm flipH="1" rot="10800000">
            <a:off x="5234225" y="3187950"/>
            <a:ext cx="487200" cy="413400"/>
          </a:xfrm>
          <a:prstGeom prst="straightConnector1">
            <a:avLst/>
          </a:prstGeom>
          <a:noFill/>
          <a:ln cap="flat" cmpd="sng" w="9525">
            <a:solidFill>
              <a:srgbClr val="005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4"/>
          <p:cNvSpPr txBox="1"/>
          <p:nvPr/>
        </p:nvSpPr>
        <p:spPr>
          <a:xfrm>
            <a:off x="0" y="975938"/>
            <a:ext cx="28758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검증 2-3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이론 기반 프레임워크(A/B/C)와 결합하여</a:t>
            </a:r>
            <a:br>
              <a:rPr b="1" lang="ko" sz="1100">
                <a:solidFill>
                  <a:srgbClr val="FF0000"/>
                </a:solidFill>
              </a:rPr>
            </a:br>
            <a:r>
              <a:rPr b="1" lang="ko" sz="1100">
                <a:solidFill>
                  <a:srgbClr val="FF0000"/>
                </a:solidFill>
              </a:rPr>
              <a:t>ML2 입력 prior 생성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74" name="Google Shape;374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3가지 이론 + AI 2 (2)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384" name="Google Shape;384;p35" title="스크린샷 2026-01-28 0147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8" y="976300"/>
            <a:ext cx="8132817" cy="39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4152231" y="1416853"/>
            <a:ext cx="4407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325" lIns="102325" spcFirstLastPara="1" rIns="102325" wrap="square" tIns="102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31">
                <a:solidFill>
                  <a:schemeClr val="dk2"/>
                </a:solidFill>
              </a:rPr>
              <a:t>자연어 요구사항을 정규화</a:t>
            </a:r>
            <a:r>
              <a:rPr lang="ko" sz="1231">
                <a:solidFill>
                  <a:schemeClr val="dk2"/>
                </a:solidFill>
              </a:rPr>
              <a:t>한</a:t>
            </a:r>
            <a:r>
              <a:rPr lang="ko" sz="1231">
                <a:solidFill>
                  <a:schemeClr val="dk2"/>
                </a:solidFill>
              </a:rPr>
              <a:t> 맥락 신호(Context Vector)</a:t>
            </a:r>
            <a:endParaRPr sz="1566">
              <a:solidFill>
                <a:schemeClr val="dk2"/>
              </a:solidFill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4324617" y="2141697"/>
            <a:ext cx="33576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325" lIns="102325" spcFirstLastPara="1" rIns="102325" wrap="square" tIns="102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5">
                <a:solidFill>
                  <a:schemeClr val="dk2"/>
                </a:solidFill>
              </a:rPr>
              <a:t>프로젝트 제약조건으로 팀 규모를 4명으로 설정</a:t>
            </a:r>
            <a:endParaRPr sz="113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5">
                <a:solidFill>
                  <a:schemeClr val="dk2"/>
                </a:solidFill>
              </a:rPr>
              <a:t>커뮤니케이션과 의사결정 역량의 중요도를 높게 반영</a:t>
            </a:r>
            <a:endParaRPr sz="113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3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5">
                <a:solidFill>
                  <a:schemeClr val="dk2"/>
                </a:solidFill>
              </a:rPr>
              <a:t>팀 안정성을 고려한 이동 이력 제약 반영</a:t>
            </a:r>
            <a:endParaRPr sz="1032">
              <a:solidFill>
                <a:schemeClr val="dk2"/>
              </a:solidFill>
            </a:endParaRPr>
          </a:p>
        </p:txBody>
      </p:sp>
      <p:cxnSp>
        <p:nvCxnSpPr>
          <p:cNvPr id="387" name="Google Shape;387;p35"/>
          <p:cNvCxnSpPr>
            <a:stCxn id="385" idx="1"/>
          </p:cNvCxnSpPr>
          <p:nvPr/>
        </p:nvCxnSpPr>
        <p:spPr>
          <a:xfrm flipH="1">
            <a:off x="3069231" y="1615003"/>
            <a:ext cx="1083000" cy="6900"/>
          </a:xfrm>
          <a:prstGeom prst="straightConnector1">
            <a:avLst/>
          </a:prstGeom>
          <a:noFill/>
          <a:ln cap="flat" cmpd="sng" w="106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5"/>
          <p:cNvCxnSpPr/>
          <p:nvPr/>
        </p:nvCxnSpPr>
        <p:spPr>
          <a:xfrm flipH="1">
            <a:off x="3057500" y="2507450"/>
            <a:ext cx="1185900" cy="14400"/>
          </a:xfrm>
          <a:prstGeom prst="straightConnector1">
            <a:avLst/>
          </a:prstGeom>
          <a:noFill/>
          <a:ln cap="flat" cmpd="sng" w="106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5"/>
          <p:cNvSpPr txBox="1"/>
          <p:nvPr/>
        </p:nvSpPr>
        <p:spPr>
          <a:xfrm>
            <a:off x="4324617" y="3363048"/>
            <a:ext cx="3357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325" lIns="102325" spcFirstLastPara="1" rIns="102325" wrap="square" tIns="102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5">
                <a:solidFill>
                  <a:schemeClr val="dk2"/>
                </a:solidFill>
              </a:rPr>
              <a:t>순수 맥락 기반 판단</a:t>
            </a:r>
            <a:endParaRPr sz="1135">
              <a:solidFill>
                <a:schemeClr val="dk2"/>
              </a:solidFill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4390575" y="66175"/>
            <a:ext cx="21861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검증 2-4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전략 판단 근거(rationale)와 신뢰도(confidence) 출력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1" name="Google Shape;391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ML 2 가중치 최적화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70650" y="944250"/>
            <a:ext cx="840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57B7"/>
                </a:solidFill>
              </a:rPr>
              <a:t>prior 가중치를 목적함수로 넘기고, 결과 피드백을 History DB에 쌓은 뒤, 시간이 지나면 prior/모델을 업데이트</a:t>
            </a:r>
            <a:endParaRPr b="1" sz="1100">
              <a:solidFill>
                <a:srgbClr val="0057B7"/>
              </a:solidFill>
            </a:endParaRPr>
          </a:p>
        </p:txBody>
      </p:sp>
      <p:pic>
        <p:nvPicPr>
          <p:cNvPr id="402" name="Google Shape;402;p36" title="스크린샷 2026-01-27 235737.png"/>
          <p:cNvPicPr preferRelativeResize="0"/>
          <p:nvPr/>
        </p:nvPicPr>
        <p:blipFill rotWithShape="1">
          <a:blip r:embed="rId3">
            <a:alphaModFix/>
          </a:blip>
          <a:srcRect b="0" l="0" r="0" t="2419"/>
          <a:stretch/>
        </p:blipFill>
        <p:spPr>
          <a:xfrm>
            <a:off x="4318200" y="1585025"/>
            <a:ext cx="4721650" cy="3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6"/>
          <p:cNvSpPr txBox="1"/>
          <p:nvPr/>
        </p:nvSpPr>
        <p:spPr>
          <a:xfrm>
            <a:off x="127525" y="1988525"/>
            <a:ext cx="40170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프로젝트 맥락(AI2)과 3가지 이론적 프레임워크를 결합하여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ML2가 사용한 초기 의사결정 기준 가중치.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커뮤니케이션과 의사결정 역량이 핵심 드라이버로 설정됨.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127525" y="3639800"/>
            <a:ext cx="40170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추천 결과에 대한 사용자 채택 및 성과 피드백을 반영하여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ML2가 prior 가중치를 점진적으로 업데이트함.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실제 성과가 확인된 커뮤니케이션과 의사결정 비중이 강화됨.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5" name="Google Shape;405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ML 2 가중치 최적화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790000" y="1197225"/>
            <a:ext cx="7692600" cy="55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ML2는 프로젝트 단위 성과 평가 결과를 기반으로 </a:t>
            </a:r>
            <a:r>
              <a:rPr b="1" lang="ko" sz="1100">
                <a:solidFill>
                  <a:schemeClr val="dk2"/>
                </a:solidFill>
              </a:rPr>
              <a:t>의사결정 가중치(prior)를 점진적으로 업데이트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790000" y="1966475"/>
            <a:ext cx="7692600" cy="55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초기 단계에서는 </a:t>
            </a:r>
            <a:r>
              <a:rPr b="1" lang="ko" sz="1100">
                <a:solidFill>
                  <a:schemeClr val="dk2"/>
                </a:solidFill>
              </a:rPr>
              <a:t>Online Update(EMA 기반)</a:t>
            </a:r>
            <a:r>
              <a:rPr lang="ko" sz="1100">
                <a:solidFill>
                  <a:schemeClr val="dk2"/>
                </a:solidFill>
              </a:rPr>
              <a:t> 방식을 사용하여 단일 프로젝트 결과가 과도한 영향을 주지 않도록 설계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790000" y="2735750"/>
            <a:ext cx="7692600" cy="55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성과 피드백(</a:t>
            </a:r>
            <a:r>
              <a:rPr lang="ko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outcome_score</a:t>
            </a:r>
            <a:r>
              <a:rPr lang="ko" sz="1100">
                <a:solidFill>
                  <a:schemeClr val="dk2"/>
                </a:solidFill>
              </a:rPr>
              <a:t>, driver 신호)은 다음 프로젝트의 판단 기준 조정에 즉시 반영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790000" y="3553238"/>
            <a:ext cx="7692600" cy="55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성과 데이터가 충분히 축적되면</a:t>
            </a:r>
            <a:br>
              <a:rPr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배치 학습 기반 모델로 확장 가능</a:t>
            </a:r>
            <a:r>
              <a:rPr lang="ko" sz="1100">
                <a:solidFill>
                  <a:schemeClr val="dk2"/>
                </a:solidFill>
              </a:rPr>
              <a:t>한 구조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3. 평가 모델 구동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27" name="Google Shape;427;p38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3. 시스템 아키텍처</a:t>
            </a:r>
            <a:endParaRPr sz="1500"/>
          </a:p>
        </p:txBody>
      </p:sp>
      <p:pic>
        <p:nvPicPr>
          <p:cNvPr id="430" name="Google Shape;4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38" y="1349768"/>
            <a:ext cx="8368723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/>
        </p:nvSpPr>
        <p:spPr>
          <a:xfrm>
            <a:off x="6550675" y="4837917"/>
            <a:ext cx="19884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(2) 가중치 모델  (3) 설명 생성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471225" y="1404450"/>
            <a:ext cx="42717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기능 요구사항</a:t>
            </a:r>
            <a:endParaRPr b="1"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Step2 가중치와 </a:t>
            </a:r>
            <a:r>
              <a:rPr lang="ko" sz="1100">
                <a:solidFill>
                  <a:schemeClr val="dk2"/>
                </a:solidFill>
              </a:rPr>
              <a:t>제약조건을 입력으로 </a:t>
            </a:r>
            <a:r>
              <a:rPr lang="ko" sz="1100">
                <a:solidFill>
                  <a:schemeClr val="dk2"/>
                </a:solidFill>
              </a:rPr>
              <a:t>받아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팀 조합 후보 생성 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드라이버 가중치를 반영한 팀 점수 산출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최적 또는 상위 N개 팀 조합 추천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추천 결과에 대한 기여도 정보 제공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전략 기준이 실제 의사결정으로 연결되는 핵심 단계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단순 규칙 기반이 아닌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다중 기준 최적화 필요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5126850" y="1404450"/>
            <a:ext cx="30000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비기능 요구사항</a:t>
            </a:r>
            <a:endParaRPr b="1"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제약조건 위반 없는 안정성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반복 실행 시 결과 일관성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합리적인 계산 시간 내 결과 도출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근거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실제 조직 환경에서는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“쓸 수 없는 추천”이 나오면 시스템 신뢰도 급락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HR 의사결정 맥락에서 결과 안정성이 중요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3. 기능 요구사항 정리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444" name="Google Shape;444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3503900" y="525882"/>
            <a:ext cx="2264700" cy="3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Step 1 최종 점수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샘플 입력 데이터 예시 </a:t>
            </a:r>
            <a:r>
              <a:rPr b="1" lang="ko" sz="1500">
                <a:solidFill>
                  <a:schemeClr val="dk2"/>
                </a:solidFill>
              </a:rPr>
              <a:t>(가상인물 50명)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55" name="Google Shape;455;p40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456" name="Google Shape;456;p40" title="50명 검증 입력 데이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25" y="849275"/>
            <a:ext cx="747975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0"/>
          <p:cNvSpPr txBox="1"/>
          <p:nvPr/>
        </p:nvSpPr>
        <p:spPr>
          <a:xfrm>
            <a:off x="924925" y="884200"/>
            <a:ext cx="7479900" cy="32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8" name="Google Shape;458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최적화 알고리즘 실행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463850" y="945975"/>
            <a:ext cx="8091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85425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82">
                <a:solidFill>
                  <a:schemeClr val="dk2"/>
                </a:solidFill>
              </a:rPr>
              <a:t>가중치, 팀사이즈, 팀 랭킹 수, 입력데이터 준비됨 → 최적화 알고리즘 실행</a:t>
            </a:r>
            <a:endParaRPr b="1" sz="1682">
              <a:solidFill>
                <a:schemeClr val="dk2"/>
              </a:solidFill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356342" y="1421449"/>
            <a:ext cx="8063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85425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1. 가중치 입력   (STEP 2 최적화 가중치가 매칭됨), 팀 사이즈 설정  (사용자가 입력. 해당 샘플에서는 4명으로 입력), </a:t>
            </a:r>
            <a:br>
              <a:rPr lang="ko" sz="1200">
                <a:solidFill>
                  <a:schemeClr val="dk2"/>
                </a:solidFill>
              </a:rPr>
            </a:br>
            <a:r>
              <a:rPr lang="ko" sz="1200">
                <a:solidFill>
                  <a:schemeClr val="dk2"/>
                </a:solidFill>
              </a:rPr>
              <a:t>    팀 랭킹 수 설정 (사용자가 입력. 해당 샘플에서는 1위부터 5위까지 산출)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42325" y="2674732"/>
            <a:ext cx="7986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85425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2. 가능한 팀의 경우의 수(조합 수) 추출 및 각 팀(조합)을 실제로 하나씩 생성해서 순회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 (샘플 50명, 팀 조합 230,300)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68" name="Google Shape;468;p41" title="가중치 + 팀 인원수 입력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5" y="2015150"/>
            <a:ext cx="7222900" cy="4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 title="팀 조합 계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96" y="3429230"/>
            <a:ext cx="6070228" cy="135289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71" name="Google Shape;471;p41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3120575" y="0"/>
            <a:ext cx="33564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기능 요구사항 3-1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Step2 가중치와 제약조건을 입력으로 받아</a:t>
            </a:r>
            <a:br>
              <a:rPr b="1" lang="ko" sz="1100">
                <a:solidFill>
                  <a:srgbClr val="FF0000"/>
                </a:solidFill>
              </a:rPr>
            </a:br>
            <a:r>
              <a:rPr b="1" lang="ko" sz="1100">
                <a:solidFill>
                  <a:srgbClr val="FF0000"/>
                </a:solidFill>
              </a:rPr>
              <a:t>팀 조합 후보 생성  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74" name="Google Shape;474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Executive Summary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82" name="Google Shape;82;p15" title="prism_ai_executive_summary_korean.png"/>
          <p:cNvPicPr preferRelativeResize="0"/>
          <p:nvPr/>
        </p:nvPicPr>
        <p:blipFill rotWithShape="1">
          <a:blip r:embed="rId3">
            <a:alphaModFix/>
          </a:blip>
          <a:srcRect b="0" l="0" r="0" t="12018"/>
          <a:stretch/>
        </p:blipFill>
        <p:spPr>
          <a:xfrm>
            <a:off x="173738" y="691508"/>
            <a:ext cx="8796524" cy="43231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점수 계산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42025" y="572925"/>
            <a:ext cx="3640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1934297" y="495825"/>
            <a:ext cx="275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⇩</a:t>
            </a:r>
            <a:r>
              <a:rPr lang="ko" sz="1100">
                <a:solidFill>
                  <a:schemeClr val="dk2"/>
                </a:solidFill>
              </a:rPr>
              <a:t>팀 점수 계산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6704250" y="467175"/>
            <a:ext cx="1641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⇩</a:t>
            </a:r>
            <a:r>
              <a:rPr lang="ko" sz="1200">
                <a:solidFill>
                  <a:schemeClr val="dk2"/>
                </a:solidFill>
              </a:rPr>
              <a:t>개인 점수 계산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85" name="Google Shape;485;p42" title="개인 점수 계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642" y="786475"/>
            <a:ext cx="3667308" cy="16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/>
        </p:nvSpPr>
        <p:spPr>
          <a:xfrm>
            <a:off x="4645575" y="2852475"/>
            <a:ext cx="4412400" cy="22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ko" sz="1100">
                <a:solidFill>
                  <a:schemeClr val="dk2"/>
                </a:solidFill>
              </a:rPr>
              <a:t>평균 기반 6개 : </a:t>
            </a:r>
            <a:r>
              <a:rPr lang="ko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trust, communication, innovative_thinking, conf_mean, role_mean, psy_mean</a:t>
            </a:r>
            <a:endParaRPr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 startAt="2"/>
            </a:pPr>
            <a:r>
              <a:rPr b="1" lang="ko" sz="1100">
                <a:solidFill>
                  <a:schemeClr val="dk2"/>
                </a:solidFill>
              </a:rPr>
              <a:t>의사결정은 </a:t>
            </a:r>
            <a:r>
              <a:rPr lang="ko" sz="1100">
                <a:solidFill>
                  <a:schemeClr val="dk2"/>
                </a:solidFill>
              </a:rPr>
              <a:t>팀 내 </a:t>
            </a:r>
            <a:r>
              <a:rPr lang="ko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decision_making</a:t>
            </a:r>
            <a:r>
              <a:rPr lang="ko" sz="1100">
                <a:solidFill>
                  <a:schemeClr val="dk2"/>
                </a:solidFill>
              </a:rPr>
              <a:t> 값들의 *표준편차(std)*를 구하고 그 std가 *target(목표 다양성)*에 가까울수록 점수가 높아지게 만든 함수.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 startAt="2"/>
            </a:pPr>
            <a:r>
              <a:rPr lang="ko" sz="1100">
                <a:solidFill>
                  <a:schemeClr val="dk2"/>
                </a:solidFill>
              </a:rPr>
              <a:t>개인의 7요소에 팀성향에 따른 가중치를 곱하여 개인들의 팀기여도를 점수로 표현.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 startAt="2"/>
            </a:pPr>
            <a:r>
              <a:rPr lang="ko" sz="1100">
                <a:solidFill>
                  <a:schemeClr val="dk2"/>
                </a:solidFill>
              </a:rPr>
              <a:t>팀성향은 가중치 미적용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 startAt="2"/>
            </a:pPr>
            <a:r>
              <a:rPr lang="ko" sz="1100">
                <a:solidFill>
                  <a:schemeClr val="dk2"/>
                </a:solidFill>
              </a:rPr>
              <a:t>업무 적합도에 다른 팀 점수 계산에는 가중치 적용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490" name="Google Shape;490;p42" title="팀 성향 및 가중치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75" y="786475"/>
            <a:ext cx="3016000" cy="40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2" title="팀 성향 및 가중치 2.png"/>
          <p:cNvPicPr preferRelativeResize="0"/>
          <p:nvPr/>
        </p:nvPicPr>
        <p:blipFill rotWithShape="1">
          <a:blip r:embed="rId5">
            <a:alphaModFix/>
          </a:blip>
          <a:srcRect b="0" l="1515" r="27668" t="0"/>
          <a:stretch/>
        </p:blipFill>
        <p:spPr>
          <a:xfrm>
            <a:off x="2490925" y="786475"/>
            <a:ext cx="2420799" cy="12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경우의 수 계산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01" name="Google Shape;501;p43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03" name="Google Shape;503;p43" title="모델 출력물 1.png"/>
          <p:cNvPicPr preferRelativeResize="0"/>
          <p:nvPr/>
        </p:nvPicPr>
        <p:blipFill rotWithShape="1">
          <a:blip r:embed="rId3">
            <a:alphaModFix/>
          </a:blip>
          <a:srcRect b="15419" l="0" r="0" t="0"/>
          <a:stretch/>
        </p:blipFill>
        <p:spPr>
          <a:xfrm>
            <a:off x="356349" y="720875"/>
            <a:ext cx="3822783" cy="7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3" title="모델 출력물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0" y="1481450"/>
            <a:ext cx="7728499" cy="36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389800" y="1673300"/>
            <a:ext cx="152100" cy="12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541900" y="1654925"/>
            <a:ext cx="4306200" cy="19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570450" y="2043950"/>
            <a:ext cx="59421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453575" y="716650"/>
            <a:ext cx="3683100" cy="76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626425" y="308425"/>
            <a:ext cx="37557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3-2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드라이버 가중치를 반영한 팀 점수 산출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4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/>
        </p:nvSpPr>
        <p:spPr>
          <a:xfrm>
            <a:off x="233175" y="90650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알고리즘 결과 산출 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21" name="Google Shape;521;p44" title="모델 출력물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1150"/>
            <a:ext cx="8839199" cy="3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4"/>
          <p:cNvSpPr txBox="1"/>
          <p:nvPr/>
        </p:nvSpPr>
        <p:spPr>
          <a:xfrm>
            <a:off x="2578700" y="4593150"/>
            <a:ext cx="3699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</a:rPr>
              <a:t>해당 산출 결과를 토대로 AI가 리포트 생성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2050150" y="511700"/>
            <a:ext cx="20955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3-3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상위 </a:t>
            </a:r>
            <a:r>
              <a:rPr b="1" lang="ko" sz="1100">
                <a:solidFill>
                  <a:srgbClr val="FF0000"/>
                </a:solidFill>
              </a:rPr>
              <a:t>N개 팀 조합 추천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5628650" y="511700"/>
            <a:ext cx="2327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b="1" lang="ko" sz="1100">
                <a:solidFill>
                  <a:srgbClr val="FF0000"/>
                </a:solidFill>
              </a:rPr>
              <a:t>요구사항 3-4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추천 결과에 대한 기여도 정보 제공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525" name="Google Shape;525;p4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5" title="AI 리포트 생성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0" y="1350425"/>
            <a:ext cx="8675299" cy="31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5"/>
          <p:cNvSpPr txBox="1"/>
          <p:nvPr/>
        </p:nvSpPr>
        <p:spPr>
          <a:xfrm>
            <a:off x="740125" y="3356725"/>
            <a:ext cx="2063400" cy="23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2" name="Google Shape;532;p4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OPEN AI API 활용 - 리포트 생성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36" name="Google Shape;536;p45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6249950" y="919550"/>
            <a:ext cx="2519400" cy="28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시스템 프롬프트에 참고자료 입력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→ 가중치 결정 이론, 맥킨지 모델 이론, 최적화 코드,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최적화 코드 산출물</a:t>
            </a:r>
            <a:r>
              <a:rPr lang="ko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6264900" y="3566050"/>
            <a:ext cx="2758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</a:rPr>
              <a:t>점수가 어떻게 만들어졌는지 계산 구조를 100% 공개</a:t>
            </a:r>
            <a:br>
              <a:rPr b="1" lang="ko" sz="1100">
                <a:solidFill>
                  <a:schemeClr val="accent1"/>
                </a:solidFill>
              </a:rPr>
            </a:b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100">
                <a:solidFill>
                  <a:schemeClr val="accent1"/>
                </a:solidFill>
              </a:rPr>
              <a:t>알고리즘적 조작 가능성 제거</a:t>
            </a:r>
            <a:endParaRPr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6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시스템 프롬프트 1 - 리포트 생성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7851150" y="73319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226758" y="76301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8622153" y="76301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50" name="Google Shape;550;p46" title="SY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5" y="919550"/>
            <a:ext cx="5857701" cy="374845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6255150" y="778923"/>
            <a:ext cx="281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ko" sz="1200">
                <a:solidFill>
                  <a:schemeClr val="accent1"/>
                </a:solidFill>
              </a:rPr>
              <a:t>(Domain Logic)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200">
                <a:solidFill>
                  <a:schemeClr val="accent1"/>
                </a:solidFill>
              </a:rPr>
              <a:t>            </a:t>
            </a:r>
            <a:r>
              <a:rPr b="1" lang="ko" sz="1200">
                <a:solidFill>
                  <a:schemeClr val="accent1"/>
                </a:solidFill>
              </a:rPr>
              <a:t>가중치가 임의값이 아님을</a:t>
            </a:r>
            <a:br>
              <a:rPr b="1" lang="ko" sz="1200">
                <a:solidFill>
                  <a:schemeClr val="accent1"/>
                </a:solidFill>
              </a:rPr>
            </a:br>
            <a:r>
              <a:rPr b="1" lang="ko" sz="1200">
                <a:solidFill>
                  <a:schemeClr val="accent1"/>
                </a:solidFill>
              </a:rPr>
              <a:t>            증명하는 이론 근거 영역</a:t>
            </a:r>
            <a:br>
              <a:rPr b="1" lang="ko" sz="1200">
                <a:solidFill>
                  <a:schemeClr val="accent1"/>
                </a:solidFill>
              </a:rPr>
            </a:b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accent1"/>
                </a:solidFill>
              </a:rPr>
              <a:t>   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6281538" y="1943819"/>
            <a:ext cx="27588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ko" sz="1200">
                <a:solidFill>
                  <a:schemeClr val="accent1"/>
                </a:solidFill>
              </a:rPr>
              <a:t>Top-5 Overview Dashboard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</a:rPr>
              <a:t>            </a:t>
            </a:r>
            <a:r>
              <a:rPr b="1" lang="ko" sz="1200">
                <a:solidFill>
                  <a:schemeClr val="accent1"/>
                </a:solidFill>
              </a:rPr>
              <a:t>의사결정자가 빠르게 </a:t>
            </a:r>
            <a:br>
              <a:rPr b="1" lang="ko" sz="1200">
                <a:solidFill>
                  <a:schemeClr val="accent1"/>
                </a:solidFill>
              </a:rPr>
            </a:br>
            <a:r>
              <a:rPr b="1" lang="ko" sz="1200">
                <a:solidFill>
                  <a:schemeClr val="accent1"/>
                </a:solidFill>
              </a:rPr>
              <a:t>            비교할 수 있는 </a:t>
            </a:r>
            <a:br>
              <a:rPr b="1" lang="ko" sz="1200">
                <a:solidFill>
                  <a:schemeClr val="accent1"/>
                </a:solidFill>
              </a:rPr>
            </a:br>
            <a:r>
              <a:rPr b="1" lang="ko" sz="1200">
                <a:solidFill>
                  <a:schemeClr val="accent1"/>
                </a:solidFill>
              </a:rPr>
              <a:t>            팀 비교 테이블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ko" sz="1200">
                <a:solidFill>
                  <a:schemeClr val="accent1"/>
                </a:solidFill>
              </a:rPr>
              <a:t>Team Detail</a:t>
            </a:r>
            <a:br>
              <a:rPr b="1" lang="ko" sz="1200">
                <a:solidFill>
                  <a:schemeClr val="accent1"/>
                </a:solidFill>
              </a:rPr>
            </a:br>
            <a:r>
              <a:rPr b="1" lang="ko" sz="1200">
                <a:solidFill>
                  <a:schemeClr val="accent1"/>
                </a:solidFill>
              </a:rPr>
              <a:t>왜 이 팀이 높은 점수를 받았는지 구조적으로 설명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9" name="Google Shape;559;p47"/>
          <p:cNvSpPr txBox="1"/>
          <p:nvPr/>
        </p:nvSpPr>
        <p:spPr>
          <a:xfrm>
            <a:off x="6281538" y="4060994"/>
            <a:ext cx="2392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ko" sz="1200">
                <a:solidFill>
                  <a:schemeClr val="accent1"/>
                </a:solidFill>
              </a:rPr>
              <a:t>Individuals (개인 분석)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시스템 프롬프트 2 - 리포트 생성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63" name="Google Shape;563;p47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64" name="Google Shape;564;p47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65" name="Google Shape;565;p47" title="SY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824025"/>
            <a:ext cx="6105749" cy="40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8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시스템 프롬프트 3 - 리포트 생성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75" name="Google Shape;575;p48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77" name="Google Shape;577;p48" title="SY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75" y="691500"/>
            <a:ext cx="6293599" cy="40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9"/>
          <p:cNvSpPr txBox="1"/>
          <p:nvPr/>
        </p:nvSpPr>
        <p:spPr>
          <a:xfrm>
            <a:off x="233169" y="59041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결과값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588" name="Google Shape;588;p49" title="근거에 대한 리포트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5" y="477566"/>
            <a:ext cx="6455195" cy="418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 title="근거 리포트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75" y="4367175"/>
            <a:ext cx="3048000" cy="7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 txBox="1"/>
          <p:nvPr/>
        </p:nvSpPr>
        <p:spPr>
          <a:xfrm>
            <a:off x="7121075" y="789225"/>
            <a:ext cx="18234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</a:rPr>
              <a:t>계산 구조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</a:rPr>
              <a:t>가중치가 임의값이 아님을 증명</a:t>
            </a:r>
            <a:br>
              <a:rPr b="1" lang="ko" sz="1200">
                <a:solidFill>
                  <a:schemeClr val="accent1"/>
                </a:solidFill>
              </a:rPr>
            </a:b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591" name="Google Shape;591;p4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0" title="리포트 초안1.png"/>
          <p:cNvPicPr preferRelativeResize="0"/>
          <p:nvPr/>
        </p:nvPicPr>
        <p:blipFill rotWithShape="1">
          <a:blip r:embed="rId3">
            <a:alphaModFix/>
          </a:blip>
          <a:srcRect b="6577" l="0" r="0" t="5371"/>
          <a:stretch/>
        </p:blipFill>
        <p:spPr>
          <a:xfrm>
            <a:off x="201000" y="471000"/>
            <a:ext cx="3743675" cy="46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0"/>
          <p:cNvSpPr txBox="1"/>
          <p:nvPr/>
        </p:nvSpPr>
        <p:spPr>
          <a:xfrm>
            <a:off x="233175" y="1061450"/>
            <a:ext cx="3467400" cy="182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8" name="Google Shape;598;p50"/>
          <p:cNvSpPr txBox="1"/>
          <p:nvPr/>
        </p:nvSpPr>
        <p:spPr>
          <a:xfrm>
            <a:off x="2818225" y="471000"/>
            <a:ext cx="2316300" cy="4038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팀 랭킹, 팀 점수</a:t>
            </a:r>
            <a:endParaRPr b="1" sz="1500">
              <a:solidFill>
                <a:schemeClr val="lt1"/>
              </a:solidFill>
            </a:endParaRPr>
          </a:p>
        </p:txBody>
      </p:sp>
      <p:cxnSp>
        <p:nvCxnSpPr>
          <p:cNvPr id="599" name="Google Shape;599;p50"/>
          <p:cNvCxnSpPr>
            <a:endCxn id="598" idx="2"/>
          </p:cNvCxnSpPr>
          <p:nvPr/>
        </p:nvCxnSpPr>
        <p:spPr>
          <a:xfrm flipH="1" rot="10800000">
            <a:off x="3700675" y="874800"/>
            <a:ext cx="275700" cy="70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0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0"/>
          <p:cNvSpPr txBox="1"/>
          <p:nvPr/>
        </p:nvSpPr>
        <p:spPr>
          <a:xfrm>
            <a:off x="233169" y="59041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결과값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pic>
        <p:nvPicPr>
          <p:cNvPr id="605" name="Google Shape;605;p50" title="리포트 초안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600" y="421775"/>
            <a:ext cx="3880227" cy="46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1" title="리포트 초안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" y="2021811"/>
            <a:ext cx="4069375" cy="140184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1"/>
          <p:cNvSpPr txBox="1"/>
          <p:nvPr/>
        </p:nvSpPr>
        <p:spPr>
          <a:xfrm>
            <a:off x="254175" y="642950"/>
            <a:ext cx="275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128650" y="2305050"/>
            <a:ext cx="5877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128650" y="1339200"/>
            <a:ext cx="1143900" cy="284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구성원 이름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560275" y="2511750"/>
            <a:ext cx="33327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2303050" y="1258075"/>
            <a:ext cx="1457700" cy="323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</a:rPr>
              <a:t>개개인의 특징 요약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팀 구성원의 점수 및 설명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cxnSp>
        <p:nvCxnSpPr>
          <p:cNvPr id="622" name="Google Shape;622;p51"/>
          <p:cNvCxnSpPr>
            <a:stCxn id="613" idx="0"/>
            <a:endCxn id="614" idx="2"/>
          </p:cNvCxnSpPr>
          <p:nvPr/>
        </p:nvCxnSpPr>
        <p:spPr>
          <a:xfrm flipH="1" rot="10800000">
            <a:off x="422500" y="1623450"/>
            <a:ext cx="278100" cy="68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3" name="Google Shape;623;p51" title="리포트 결과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150" y="908950"/>
            <a:ext cx="4796501" cy="394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51"/>
          <p:cNvCxnSpPr>
            <a:endCxn id="616" idx="2"/>
          </p:cNvCxnSpPr>
          <p:nvPr/>
        </p:nvCxnSpPr>
        <p:spPr>
          <a:xfrm rot="10800000">
            <a:off x="3031900" y="1581475"/>
            <a:ext cx="106800" cy="93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5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445050" y="2003150"/>
            <a:ext cx="2694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b="1" lang="ko" sz="2400">
                <a:solidFill>
                  <a:schemeClr val="dk2"/>
                </a:solidFill>
              </a:rPr>
              <a:t>프로젝트 기획서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 flipH="1" rot="10800000">
            <a:off x="400200" y="2493782"/>
            <a:ext cx="29067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 txBox="1"/>
          <p:nvPr/>
        </p:nvSpPr>
        <p:spPr>
          <a:xfrm>
            <a:off x="445050" y="2003150"/>
            <a:ext cx="2694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3</a:t>
            </a:r>
            <a:r>
              <a:rPr b="1" lang="ko" sz="2400">
                <a:solidFill>
                  <a:schemeClr val="dk2"/>
                </a:solidFill>
              </a:rPr>
              <a:t>. UI Image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631" name="Google Shape;631;p52"/>
          <p:cNvCxnSpPr/>
          <p:nvPr/>
        </p:nvCxnSpPr>
        <p:spPr>
          <a:xfrm flipH="1" rot="10800000">
            <a:off x="400200" y="2493782"/>
            <a:ext cx="29067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5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0" y="533550"/>
            <a:ext cx="8060400" cy="46099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/>
          <p:nvPr/>
        </p:nvSpPr>
        <p:spPr>
          <a:xfrm rot="-1061987">
            <a:off x="646749" y="3705308"/>
            <a:ext cx="1094301" cy="350473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Example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0" name="Google Shape;640;p5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UI Image - </a:t>
            </a:r>
            <a:r>
              <a:rPr b="1" lang="ko" sz="2000">
                <a:solidFill>
                  <a:schemeClr val="dk2"/>
                </a:solidFill>
              </a:rPr>
              <a:t>프롬프트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641" name="Google Shape;641;p5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UI Image - 팀 구성 결과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648" name="Google Shape;648;p54" title="team_recommendation_100sca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38" y="638434"/>
            <a:ext cx="7478717" cy="418121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4"/>
          <p:cNvSpPr/>
          <p:nvPr/>
        </p:nvSpPr>
        <p:spPr>
          <a:xfrm rot="-1061987">
            <a:off x="561824" y="3705308"/>
            <a:ext cx="1094301" cy="350473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Example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50" name="Google Shape;650;p5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UI Image - </a:t>
            </a:r>
            <a:r>
              <a:rPr b="1" lang="ko" sz="2000">
                <a:solidFill>
                  <a:schemeClr val="dk2"/>
                </a:solidFill>
              </a:rPr>
              <a:t>팀 분석 리포트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657" name="Google Shape;657;p55" title="prism_ai_report_web_landsca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38" y="691509"/>
            <a:ext cx="7478717" cy="41812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/>
          <p:nvPr/>
        </p:nvSpPr>
        <p:spPr>
          <a:xfrm rot="-1061987">
            <a:off x="561824" y="3705308"/>
            <a:ext cx="1094301" cy="350473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Example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59" name="Google Shape;659;p5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6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UI Image - </a:t>
            </a:r>
            <a:r>
              <a:rPr b="1" lang="ko" sz="2000">
                <a:solidFill>
                  <a:schemeClr val="dk2"/>
                </a:solidFill>
              </a:rPr>
              <a:t>개별 점수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666" name="Google Shape;666;p56" title="individual_analysis_landsca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38" y="657484"/>
            <a:ext cx="7478717" cy="418121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6"/>
          <p:cNvSpPr/>
          <p:nvPr/>
        </p:nvSpPr>
        <p:spPr>
          <a:xfrm rot="-1061987">
            <a:off x="561824" y="3705308"/>
            <a:ext cx="1094301" cy="350473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Example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68" name="Google Shape;668;p5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프로젝트 예상 비용</a:t>
            </a:r>
            <a:endParaRPr b="1" sz="2000">
              <a:solidFill>
                <a:schemeClr val="dk2"/>
              </a:solidFill>
            </a:endParaRPr>
          </a:p>
        </p:txBody>
      </p:sp>
      <p:graphicFrame>
        <p:nvGraphicFramePr>
          <p:cNvPr id="675" name="Google Shape;675;p57"/>
          <p:cNvGraphicFramePr/>
          <p:nvPr/>
        </p:nvGraphicFramePr>
        <p:xfrm>
          <a:off x="102647" y="12996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1439800"/>
                <a:gridCol w="3199025"/>
                <a:gridCol w="758075"/>
                <a:gridCol w="1194725"/>
                <a:gridCol w="851550"/>
                <a:gridCol w="751700"/>
                <a:gridCol w="703125"/>
              </a:tblGrid>
              <a:tr h="1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단계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상세 내용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항목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투입 인력 및 역할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투입 공수 (M/M)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단가(</a:t>
                      </a: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월 기준)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합계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1. 요구사항 및 로직 설계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맥킨지 모델 기반 지표 정의, 비즈니스 로직 및 알고리즘 수식화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기획/설계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PM (서비스 기획자)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0.5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800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400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2. UI/UX 및 프로토타입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사용자 저니 맵 설계, 관리자 대시보드 및 </a:t>
                      </a:r>
                      <a:br>
                        <a:rPr lang="ko" sz="900">
                          <a:solidFill>
                            <a:schemeClr val="dk2"/>
                          </a:solidFill>
                        </a:rPr>
                      </a:br>
                      <a:r>
                        <a:rPr lang="ko" sz="900">
                          <a:solidFill>
                            <a:schemeClr val="dk2"/>
                          </a:solidFill>
                        </a:rPr>
                        <a:t>리포트 화면 상세 디자인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UI/UX 디자인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Designer (디자이너)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0.5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400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2</a:t>
                      </a:r>
                      <a:r>
                        <a:rPr lang="ko" sz="900">
                          <a:solidFill>
                            <a:schemeClr val="dk2"/>
                          </a:solidFill>
                        </a:rPr>
                        <a:t>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3. 데이터 파이프라인 구축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CSV/Excel 배치 업로드 엔진 및 ETL(전처리) 로직, </a:t>
                      </a:r>
                      <a:br>
                        <a:rPr lang="ko" sz="900">
                          <a:solidFill>
                            <a:schemeClr val="dk2"/>
                          </a:solidFill>
                        </a:rPr>
                      </a:br>
                      <a:r>
                        <a:rPr lang="ko" sz="900">
                          <a:solidFill>
                            <a:schemeClr val="dk2"/>
                          </a:solidFill>
                        </a:rPr>
                        <a:t>Feature Store 구축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데이터 공학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DE (데이터 엔지니어)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0.5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700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350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4. AI 엔진 및 알고리즘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동적 가중치 모델링, GPT-4o-mini 연동 및 </a:t>
                      </a:r>
                      <a:br>
                        <a:rPr lang="ko" sz="900">
                          <a:solidFill>
                            <a:schemeClr val="dk2"/>
                          </a:solidFill>
                        </a:rPr>
                      </a:br>
                      <a:r>
                        <a:rPr lang="ko" sz="900">
                          <a:solidFill>
                            <a:schemeClr val="dk2"/>
                          </a:solidFill>
                        </a:rPr>
                        <a:t>리포트 생성 프롬프트 고도화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AI 개발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AI 엔지니어 (ML/LLM)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1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900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900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5. 프론트/백엔드 구현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디자인 가이드 기반 웹 화면 개발 및 AI 엔진-DB 통합 연동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시스템 개발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Full-stack (개발자)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1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700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700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6. 통합 테스트 및 안정화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300인 데이터 정합성 검증, 엣지 케이스 대응 및 최종 배포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QA/안정화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공통 (QA 포함)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0.5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850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425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총계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총 5~6명 참여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4</a:t>
                      </a: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 M/M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-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2,975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76" name="Google Shape;676;p57"/>
          <p:cNvSpPr txBox="1"/>
          <p:nvPr/>
        </p:nvSpPr>
        <p:spPr>
          <a:xfrm>
            <a:off x="159475" y="607600"/>
            <a:ext cx="40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57B7"/>
                </a:solidFill>
                <a:highlight>
                  <a:srgbClr val="F2F2F2"/>
                </a:highlight>
              </a:rPr>
              <a:t>서비스 초기 구축 비용 (약 2.5개월 기준, 총 3,125만원 )</a:t>
            </a:r>
            <a:endParaRPr sz="1200"/>
          </a:p>
        </p:txBody>
      </p:sp>
      <p:sp>
        <p:nvSpPr>
          <p:cNvPr id="677" name="Google Shape;677;p57"/>
          <p:cNvSpPr txBox="1"/>
          <p:nvPr/>
        </p:nvSpPr>
        <p:spPr>
          <a:xfrm>
            <a:off x="5765250" y="4743321"/>
            <a:ext cx="2707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* </a:t>
            </a:r>
            <a:r>
              <a:rPr lang="ko" sz="800">
                <a:solidFill>
                  <a:schemeClr val="dk2"/>
                </a:solidFill>
              </a:rPr>
              <a:t>단가 기준: 2026 SW 기술자 평균 임금 기준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78" name="Google Shape;678;p57"/>
          <p:cNvSpPr txBox="1"/>
          <p:nvPr/>
        </p:nvSpPr>
        <p:spPr>
          <a:xfrm>
            <a:off x="85600" y="990243"/>
            <a:ext cx="31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57B7"/>
                </a:solidFill>
                <a:highlight>
                  <a:srgbClr val="F2F2F2"/>
                </a:highlight>
              </a:rPr>
              <a:t>1. </a:t>
            </a:r>
            <a:r>
              <a:rPr b="1" lang="ko" sz="1000">
                <a:solidFill>
                  <a:srgbClr val="0057B7"/>
                </a:solidFill>
                <a:highlight>
                  <a:srgbClr val="F2F2F2"/>
                </a:highlight>
              </a:rPr>
              <a:t>인건비</a:t>
            </a:r>
            <a:endParaRPr sz="1000"/>
          </a:p>
        </p:txBody>
      </p:sp>
      <p:graphicFrame>
        <p:nvGraphicFramePr>
          <p:cNvPr id="679" name="Google Shape;679;p57"/>
          <p:cNvGraphicFramePr/>
          <p:nvPr/>
        </p:nvGraphicFramePr>
        <p:xfrm>
          <a:off x="102650" y="375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1439800"/>
                <a:gridCol w="3199025"/>
                <a:gridCol w="758075"/>
              </a:tblGrid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항목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상세 내용 및 산출 근거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금액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클라우드 서버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AWS 개발/스테이징 환경 (3.5개월)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70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LLM API (Dev)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OpenAI API 테스트 및 최적화 실험비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30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SaaS 라이선스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협업 툴(Jira, GitHub), 디자인 툴 등 (3.5개월)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35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기타 실비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도메인, SSL 인증서 등 제반 비용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15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총계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150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80" name="Google Shape;680;p57"/>
          <p:cNvSpPr txBox="1"/>
          <p:nvPr/>
        </p:nvSpPr>
        <p:spPr>
          <a:xfrm>
            <a:off x="85600" y="3453843"/>
            <a:ext cx="31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57B7"/>
                </a:solidFill>
                <a:highlight>
                  <a:srgbClr val="F2F2F2"/>
                </a:highlight>
              </a:rPr>
              <a:t>2. 실비</a:t>
            </a:r>
            <a:endParaRPr sz="1000"/>
          </a:p>
        </p:txBody>
      </p:sp>
      <p:sp>
        <p:nvSpPr>
          <p:cNvPr id="681" name="Google Shape;681;p57"/>
          <p:cNvSpPr txBox="1"/>
          <p:nvPr/>
        </p:nvSpPr>
        <p:spPr>
          <a:xfrm>
            <a:off x="6233750" y="1042896"/>
            <a:ext cx="2707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단위: 만원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82" name="Google Shape;682;p57"/>
          <p:cNvSpPr txBox="1"/>
          <p:nvPr/>
        </p:nvSpPr>
        <p:spPr>
          <a:xfrm>
            <a:off x="2792350" y="3516497"/>
            <a:ext cx="2707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단위: 만원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83" name="Google Shape;683;p5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프로젝트 예상 비용</a:t>
            </a:r>
            <a:endParaRPr b="1" sz="2000">
              <a:solidFill>
                <a:schemeClr val="dk2"/>
              </a:solidFill>
            </a:endParaRPr>
          </a:p>
        </p:txBody>
      </p:sp>
      <p:graphicFrame>
        <p:nvGraphicFramePr>
          <p:cNvPr id="690" name="Google Shape;690;p58"/>
          <p:cNvGraphicFramePr/>
          <p:nvPr/>
        </p:nvGraphicFramePr>
        <p:xfrm>
          <a:off x="403250" y="13329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1557550"/>
                <a:gridCol w="3901850"/>
                <a:gridCol w="1110275"/>
                <a:gridCol w="1717450"/>
              </a:tblGrid>
              <a:tr h="47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단계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상세 내용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항목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월 예상 비용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6257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인프라 &amp; 기술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AWS 운영 서버 (t3.medium 2대 + RDS) 안정성 강화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서버/DB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35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S3 (백업), CloudWatch (로그) 데이터 보관료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스토리지/로그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GPT-4o-mini (리포트), GPT-4o (추론) 사용량 버퍼 포함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LLM API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20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WAF (웹방화벽), Data Transfer 전송 비용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보안/네트워크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인력 &amp; 유지보수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서버 모니터링, CS 대응, 버그 수정 (0.3 M/M)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운영 인력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90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운영 툴유지비 (도메인, 모니터링 툴 등)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SaaS 구독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2"/>
                          </a:solidFill>
                        </a:rPr>
                        <a:t>5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합계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인프라 + 기술 + 인력 비용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160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91" name="Google Shape;691;p58"/>
          <p:cNvSpPr txBox="1"/>
          <p:nvPr/>
        </p:nvSpPr>
        <p:spPr>
          <a:xfrm>
            <a:off x="312676" y="897978"/>
            <a:ext cx="207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57B7"/>
                </a:solidFill>
                <a:highlight>
                  <a:srgbClr val="F2F2F2"/>
                </a:highlight>
              </a:rPr>
              <a:t>운영 비용 (연 1,920만원)</a:t>
            </a:r>
            <a:endParaRPr sz="1200"/>
          </a:p>
        </p:txBody>
      </p:sp>
      <p:sp>
        <p:nvSpPr>
          <p:cNvPr id="692" name="Google Shape;692;p58"/>
          <p:cNvSpPr txBox="1"/>
          <p:nvPr/>
        </p:nvSpPr>
        <p:spPr>
          <a:xfrm>
            <a:off x="5760750" y="1033872"/>
            <a:ext cx="2707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단위: 만원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93" name="Google Shape;693;p5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9"/>
          <p:cNvSpPr txBox="1"/>
          <p:nvPr/>
        </p:nvSpPr>
        <p:spPr>
          <a:xfrm>
            <a:off x="3136025" y="1900950"/>
            <a:ext cx="26946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2"/>
                </a:solidFill>
              </a:rPr>
              <a:t>Q&amp;A</a:t>
            </a:r>
            <a:endParaRPr b="1" sz="5000">
              <a:solidFill>
                <a:schemeClr val="dk2"/>
              </a:solidFill>
            </a:endParaRPr>
          </a:p>
        </p:txBody>
      </p:sp>
      <p:sp>
        <p:nvSpPr>
          <p:cNvPr id="699" name="Google Shape;699;p5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 txBox="1"/>
          <p:nvPr/>
        </p:nvSpPr>
        <p:spPr>
          <a:xfrm>
            <a:off x="445050" y="2003150"/>
            <a:ext cx="2694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3. 리뷰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705" name="Google Shape;705;p60"/>
          <p:cNvCxnSpPr/>
          <p:nvPr/>
        </p:nvCxnSpPr>
        <p:spPr>
          <a:xfrm flipH="1" rot="10800000">
            <a:off x="400200" y="2493782"/>
            <a:ext cx="29067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6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문제점과 해결 방안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13" name="Google Shape;713;p61"/>
          <p:cNvSpPr txBox="1"/>
          <p:nvPr/>
        </p:nvSpPr>
        <p:spPr>
          <a:xfrm>
            <a:off x="1243950" y="916247"/>
            <a:ext cx="6656100" cy="415500"/>
          </a:xfrm>
          <a:prstGeom prst="rect">
            <a:avLst/>
          </a:prstGeom>
          <a:solidFill>
            <a:srgbClr val="005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lt1"/>
                </a:solidFill>
              </a:rPr>
              <a:t>Step 1의 수작업과 가중치 이슈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120631" y="2571750"/>
            <a:ext cx="2866800" cy="19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팀 역량은 정답 라벨이 없는 잠재변수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초기 단계에서는 Human-in-the-Loop가 필수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기준·점수 방향·근거를 고정해 평가 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일관성 확보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자동화 이전에 데이터 신뢰성 확보가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목적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715" name="Google Shape;715;p61"/>
          <p:cNvSpPr txBox="1"/>
          <p:nvPr/>
        </p:nvSpPr>
        <p:spPr>
          <a:xfrm>
            <a:off x="3081444" y="2571750"/>
            <a:ext cx="2866800" cy="21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가중치는 임의값이 아닌 측정 신뢰도 기반 초기 가설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행동·성과(KPI)에 가장 높은 비중 부여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HR·인적성 지표는 보조적 역할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동일가중 모델과 병행 검증,</a:t>
            </a:r>
            <a:br>
              <a:rPr lang="ko" sz="1000">
                <a:solidFill>
                  <a:schemeClr val="dk2"/>
                </a:solidFill>
              </a:rPr>
            </a:br>
            <a:r>
              <a:rPr lang="ko" sz="1000">
                <a:solidFill>
                  <a:schemeClr val="dk2"/>
                </a:solidFill>
              </a:rPr>
              <a:t> ML</a:t>
            </a:r>
            <a:r>
              <a:rPr lang="ko" sz="1000">
                <a:solidFill>
                  <a:schemeClr val="dk2"/>
                </a:solidFill>
              </a:rPr>
              <a:t>을 통해</a:t>
            </a:r>
            <a:r>
              <a:rPr lang="ko" sz="1000">
                <a:solidFill>
                  <a:schemeClr val="dk2"/>
                </a:solidFill>
              </a:rPr>
              <a:t> 성과 기반으로 업데이트 </a:t>
            </a:r>
            <a:r>
              <a:rPr lang="ko" sz="1000">
                <a:solidFill>
                  <a:schemeClr val="dk2"/>
                </a:solidFill>
              </a:rPr>
              <a:t>하는것이 최종 목표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sp>
        <p:nvSpPr>
          <p:cNvPr id="716" name="Google Shape;716;p61"/>
          <p:cNvSpPr txBox="1"/>
          <p:nvPr/>
        </p:nvSpPr>
        <p:spPr>
          <a:xfrm>
            <a:off x="6030525" y="2571750"/>
            <a:ext cx="3000000" cy="19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조직·인사 도메인은 잘못된 자동화 비용이 큼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초기 자동화는 편향을 그대로 학습할 위험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Step 1에서 신뢰 가능한 기준 데이터 확보</a:t>
            </a:r>
            <a:br>
              <a:rPr lang="ko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이후 단계에서 점진적 학습·자동화 확장</a:t>
            </a:r>
            <a:br>
              <a:rPr lang="ko" sz="1000">
                <a:solidFill>
                  <a:schemeClr val="dk2"/>
                </a:solidFill>
              </a:rPr>
            </a:br>
            <a:br>
              <a:rPr lang="ko" sz="1000">
                <a:solidFill>
                  <a:schemeClr val="dk2"/>
                </a:solidFill>
              </a:rPr>
            </a:br>
            <a:br>
              <a:rPr lang="ko" sz="1000">
                <a:solidFill>
                  <a:schemeClr val="dk2"/>
                </a:solidFill>
              </a:rPr>
            </a:br>
            <a:endParaRPr b="1" sz="1000">
              <a:solidFill>
                <a:schemeClr val="dk2"/>
              </a:solidFill>
            </a:endParaRPr>
          </a:p>
        </p:txBody>
      </p:sp>
      <p:sp>
        <p:nvSpPr>
          <p:cNvPr id="717" name="Google Shape;717;p61"/>
          <p:cNvSpPr txBox="1"/>
          <p:nvPr/>
        </p:nvSpPr>
        <p:spPr>
          <a:xfrm>
            <a:off x="120631" y="189952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수작업 평가는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주관적·비효율적이지 않은가?</a:t>
            </a:r>
            <a:endParaRPr/>
          </a:p>
        </p:txBody>
      </p:sp>
      <p:sp>
        <p:nvSpPr>
          <p:cNvPr id="718" name="Google Shape;718;p61"/>
          <p:cNvSpPr txBox="1"/>
          <p:nvPr/>
        </p:nvSpPr>
        <p:spPr>
          <a:xfrm>
            <a:off x="3328981" y="1899525"/>
            <a:ext cx="227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수작업 점수에 가중치를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두는 것이 </a:t>
            </a:r>
            <a:r>
              <a:rPr b="1" lang="ko" sz="1200">
                <a:solidFill>
                  <a:schemeClr val="dk2"/>
                </a:solidFill>
              </a:rPr>
              <a:t>임</a:t>
            </a:r>
            <a:r>
              <a:rPr b="1" lang="ko" sz="1200">
                <a:solidFill>
                  <a:schemeClr val="dk2"/>
                </a:solidFill>
              </a:rPr>
              <a:t>의적인가?</a:t>
            </a:r>
            <a:endParaRPr/>
          </a:p>
        </p:txBody>
      </p:sp>
      <p:sp>
        <p:nvSpPr>
          <p:cNvPr id="719" name="Google Shape;719;p61"/>
          <p:cNvSpPr txBox="1"/>
          <p:nvPr/>
        </p:nvSpPr>
        <p:spPr>
          <a:xfrm>
            <a:off x="6007913" y="1935238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왜 Step 1부터 자동화·ML을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적용하지 않았는가?</a:t>
            </a:r>
            <a:endParaRPr/>
          </a:p>
        </p:txBody>
      </p:sp>
      <p:sp>
        <p:nvSpPr>
          <p:cNvPr id="720" name="Google Shape;720;p6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프로젝트 추진 배경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74500" y="1592396"/>
            <a:ext cx="16407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현실의 팀빌딩 방식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10450" y="2028885"/>
            <a:ext cx="29385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경험과 직관에 의존한 팀 구성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과거 성과나 평판 위주 판단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팀 실패 원인이 기록, 분석되지 않음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980909" y="723972"/>
            <a:ext cx="723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“</a:t>
            </a: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팀 성과의 차이는 ‘사람의 능력’보다 ‘사람의 조합’에서 시작된다”</a:t>
            </a: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는 아이디어에서 출발</a:t>
            </a:r>
            <a:endParaRPr sz="1500"/>
          </a:p>
        </p:txBody>
      </p:sp>
      <p:sp>
        <p:nvSpPr>
          <p:cNvPr id="100" name="Google Shape;100;p17"/>
          <p:cNvSpPr/>
          <p:nvPr/>
        </p:nvSpPr>
        <p:spPr>
          <a:xfrm>
            <a:off x="474500" y="3441150"/>
            <a:ext cx="1214400" cy="415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그 결과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10450" y="3880783"/>
            <a:ext cx="29385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같은 문제의 지속적 반복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팀 내 갈등, 역할 불균형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프로젝트 성과 저하</a:t>
            </a:r>
            <a:endParaRPr b="1" sz="1100">
              <a:solidFill>
                <a:schemeClr val="dk2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1198275" y="3112303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3248950" y="1475829"/>
            <a:ext cx="40200" cy="3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3763291" y="1339796"/>
            <a:ext cx="49599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실제 최근 글로벌 직원의 </a:t>
            </a:r>
            <a:r>
              <a:rPr b="1" lang="ko" sz="1500">
                <a:solidFill>
                  <a:srgbClr val="980000"/>
                </a:solidFill>
              </a:rPr>
              <a:t>65%</a:t>
            </a:r>
            <a:r>
              <a:rPr b="1" lang="ko" sz="1100">
                <a:solidFill>
                  <a:schemeClr val="dk2"/>
                </a:solidFill>
              </a:rPr>
              <a:t>가 업무 불만족을 느끼고 있으며,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불만 징후 중 팀 협업 감소가 </a:t>
            </a:r>
            <a:r>
              <a:rPr b="1" lang="ko" sz="1500">
                <a:solidFill>
                  <a:srgbClr val="980000"/>
                </a:solidFill>
              </a:rPr>
              <a:t>40%</a:t>
            </a:r>
            <a:r>
              <a:rPr b="1" lang="ko" sz="1200">
                <a:solidFill>
                  <a:schemeClr val="dk2"/>
                </a:solidFill>
              </a:rPr>
              <a:t>.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만족도 상승 시, 팀협업 성과가 </a:t>
            </a:r>
            <a:r>
              <a:rPr b="1" lang="ko" sz="1500">
                <a:solidFill>
                  <a:srgbClr val="0057B7"/>
                </a:solidFill>
              </a:rPr>
              <a:t>4.6배</a:t>
            </a:r>
            <a:r>
              <a:rPr b="1" lang="ko" sz="1100">
                <a:solidFill>
                  <a:schemeClr val="dk2"/>
                </a:solidFill>
              </a:rPr>
              <a:t> 증가한다는 설문 결과 </a:t>
            </a:r>
            <a:r>
              <a:rPr lang="ko" sz="800">
                <a:solidFill>
                  <a:schemeClr val="dk2"/>
                </a:solidFill>
              </a:rPr>
              <a:t>(capable, Jan.2026)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929" y="2344633"/>
            <a:ext cx="2315304" cy="15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 rot="986448">
            <a:off x="8319983" y="2991613"/>
            <a:ext cx="643407" cy="522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980000"/>
                </a:solidFill>
              </a:rPr>
              <a:t>✔ 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924104" y="4170184"/>
            <a:ext cx="23607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직장 불만족과 성과의 관계에 관한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다양한 연구 논문 및 관찰 결과</a:t>
            </a:r>
            <a:br>
              <a:rPr b="1" lang="ko" sz="1100">
                <a:solidFill>
                  <a:schemeClr val="dk2"/>
                </a:solidFill>
              </a:rPr>
            </a:br>
            <a:r>
              <a:rPr lang="ko" sz="800">
                <a:solidFill>
                  <a:schemeClr val="dk2"/>
                </a:solidFill>
              </a:rPr>
              <a:t>(Gallup ‘State of the Global Workplace’, 2024)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804" y="4169984"/>
            <a:ext cx="2148000" cy="5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 rot="986448">
            <a:off x="8019008" y="4040169"/>
            <a:ext cx="643407" cy="522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980000"/>
                </a:solidFill>
              </a:rPr>
              <a:t>✔ </a:t>
            </a:r>
            <a:endParaRPr sz="2000">
              <a:solidFill>
                <a:srgbClr val="980000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204" y="2344634"/>
            <a:ext cx="2812949" cy="15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 rot="986448">
            <a:off x="5945958" y="2786694"/>
            <a:ext cx="643407" cy="522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980000"/>
                </a:solidFill>
              </a:rPr>
              <a:t>✔ 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2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2"/>
          <p:cNvSpPr txBox="1"/>
          <p:nvPr/>
        </p:nvSpPr>
        <p:spPr>
          <a:xfrm>
            <a:off x="1243950" y="830522"/>
            <a:ext cx="6656100" cy="415500"/>
          </a:xfrm>
          <a:prstGeom prst="rect">
            <a:avLst/>
          </a:prstGeom>
          <a:solidFill>
            <a:srgbClr val="005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lt1"/>
                </a:solidFill>
              </a:rPr>
              <a:t>Step 3의 최적화 모델 점수 계산(팀점수, 개인점수)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27" name="Google Shape;727;p62"/>
          <p:cNvSpPr txBox="1"/>
          <p:nvPr/>
        </p:nvSpPr>
        <p:spPr>
          <a:xfrm>
            <a:off x="100000" y="2286000"/>
            <a:ext cx="3114900" cy="21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평균 = </a:t>
            </a:r>
            <a:r>
              <a:rPr b="1" lang="ko" sz="1100">
                <a:solidFill>
                  <a:schemeClr val="dk2"/>
                </a:solidFill>
              </a:rPr>
              <a:t>팀 상태(Level)</a:t>
            </a:r>
            <a:r>
              <a:rPr lang="ko" sz="1100">
                <a:solidFill>
                  <a:schemeClr val="dk2"/>
                </a:solidFill>
              </a:rPr>
              <a:t>,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분산 = </a:t>
            </a:r>
            <a:r>
              <a:rPr b="1" lang="ko" sz="1100">
                <a:solidFill>
                  <a:schemeClr val="dk2"/>
                </a:solidFill>
              </a:rPr>
              <a:t>팀 구성(Composition)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의사결정은 **“적정 다양성”**이 핵심 → 집단사고 vs 분열 위험의 </a:t>
            </a:r>
            <a:r>
              <a:rPr b="1" lang="ko" sz="1100">
                <a:solidFill>
                  <a:schemeClr val="dk2"/>
                </a:solidFill>
              </a:rPr>
              <a:t>최적 균형 모델링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2"/>
                </a:solidFill>
              </a:rPr>
              <a:t>이론 근거: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Hackman (2002) – Team Effectiveness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De Dreu &amp; Weingart (2003) – 갈등·조율 비용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8" name="Google Shape;728;p62"/>
          <p:cNvSpPr txBox="1"/>
          <p:nvPr/>
        </p:nvSpPr>
        <p:spPr>
          <a:xfrm>
            <a:off x="3320763" y="2286000"/>
            <a:ext cx="3114900" cy="21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본 점수는 </a:t>
            </a:r>
            <a:r>
              <a:rPr b="1" lang="ko" sz="1100">
                <a:solidFill>
                  <a:schemeClr val="dk2"/>
                </a:solidFill>
              </a:rPr>
              <a:t>최적 팀 탐색용 1차 필터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ko" sz="1100">
                <a:solidFill>
                  <a:schemeClr val="dk2"/>
                </a:solidFill>
              </a:rPr>
              <a:t>운영 리스크는 별도 경고 로직</a:t>
            </a:r>
            <a:r>
              <a:rPr lang="ko" sz="1100">
                <a:solidFill>
                  <a:schemeClr val="dk2"/>
                </a:solidFill>
              </a:rPr>
              <a:t>으로 분리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→ 개인 점수 및 기여도로 한 명의 독성 파악 가능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29" name="Google Shape;729;p62"/>
          <p:cNvSpPr txBox="1"/>
          <p:nvPr/>
        </p:nvSpPr>
        <p:spPr>
          <a:xfrm>
            <a:off x="6577250" y="2286000"/>
            <a:ext cx="2392200" cy="21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개인 점수 = </a:t>
            </a:r>
            <a:r>
              <a:rPr b="1" lang="ko" sz="1100">
                <a:solidFill>
                  <a:schemeClr val="dk2"/>
                </a:solidFill>
              </a:rPr>
              <a:t>팀 점수 기여도 분해(Explainability)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서열화·평가 목적 </a:t>
            </a:r>
            <a:r>
              <a:rPr b="1" lang="ko" sz="1100">
                <a:solidFill>
                  <a:schemeClr val="dk2"/>
                </a:solidFill>
              </a:rPr>
              <a:t>절대 아님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2"/>
                </a:solidFill>
              </a:rPr>
              <a:t>가드레일: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개인 순위 금지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팀 내부 기여 설명용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문제점과 해결 방안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31" name="Google Shape;731;p62"/>
          <p:cNvSpPr txBox="1"/>
          <p:nvPr/>
        </p:nvSpPr>
        <p:spPr>
          <a:xfrm>
            <a:off x="100000" y="1932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왜 6개는 평균, Decision Making만 분산?</a:t>
            </a:r>
            <a:endParaRPr/>
          </a:p>
        </p:txBody>
      </p:sp>
      <p:sp>
        <p:nvSpPr>
          <p:cNvPr id="732" name="Google Shape;732;p62"/>
          <p:cNvSpPr txBox="1"/>
          <p:nvPr/>
        </p:nvSpPr>
        <p:spPr>
          <a:xfrm>
            <a:off x="3378225" y="1932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평균은 “한 명의 독성 리스크”를 숨기지 않나?</a:t>
            </a:r>
            <a:endParaRPr/>
          </a:p>
        </p:txBody>
      </p:sp>
      <p:sp>
        <p:nvSpPr>
          <p:cNvPr id="733" name="Google Shape;733;p62"/>
          <p:cNvSpPr txBox="1"/>
          <p:nvPr/>
        </p:nvSpPr>
        <p:spPr>
          <a:xfrm>
            <a:off x="6541550" y="1932000"/>
            <a:ext cx="246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왜 개인 점수를 뽑는가?</a:t>
            </a:r>
            <a:endParaRPr/>
          </a:p>
        </p:txBody>
      </p:sp>
      <p:sp>
        <p:nvSpPr>
          <p:cNvPr id="734" name="Google Shape;734;p6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3"/>
          <p:cNvSpPr txBox="1"/>
          <p:nvPr/>
        </p:nvSpPr>
        <p:spPr>
          <a:xfrm>
            <a:off x="1243950" y="730510"/>
            <a:ext cx="6656100" cy="415500"/>
          </a:xfrm>
          <a:prstGeom prst="rect">
            <a:avLst/>
          </a:prstGeom>
          <a:solidFill>
            <a:srgbClr val="005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최종 산출물의 근거와 만족도</a:t>
            </a:r>
            <a:endParaRPr b="1" sz="1500">
              <a:solidFill>
                <a:schemeClr val="lt1"/>
              </a:solidFill>
              <a:highlight>
                <a:srgbClr val="F2F2F2"/>
              </a:highlight>
            </a:endParaRPr>
          </a:p>
        </p:txBody>
      </p:sp>
      <p:sp>
        <p:nvSpPr>
          <p:cNvPr id="741" name="Google Shape;741;p63"/>
          <p:cNvSpPr txBox="1"/>
          <p:nvPr/>
        </p:nvSpPr>
        <p:spPr>
          <a:xfrm>
            <a:off x="208144" y="2267575"/>
            <a:ext cx="4148700" cy="230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본 모델은 정답을 맞히는 AI가 아니라, 판단을 정리하는 AI입니다.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단일 점수가 아니라 7개 역량 기준으로 분해된 설명 가능한 결과를 제공합니다.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Step 1의 수작업 평가는 평가 기준·예시·방향을 사전 고정하여 주관성을 구조적으로 통제했습니다.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가중치 변화에도 결과 순위가 크게 흔들리지 않도록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민감도 검증을 전제로 설계되었습니다.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42" name="Google Shape;742;p63"/>
          <p:cNvSpPr txBox="1"/>
          <p:nvPr/>
        </p:nvSpPr>
        <p:spPr>
          <a:xfrm>
            <a:off x="4997619" y="2275950"/>
            <a:ext cx="4020300" cy="230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팀장 평가 단일 의견에 의존하지 않습니다.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추천안 채택 여부, 수정 횟수, 일정 준수, 재작업 여부, 산출물 품질 등 실제 운영 결과를 함께 반영합니다.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개인 의견보다 행동과 결과 데이터를 우선하여 평가 편향을 자연스럽게 완화합니다.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43" name="Google Shape;743;p6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문제점과 해결 방안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44" name="Google Shape;744;p63"/>
          <p:cNvSpPr txBox="1"/>
          <p:nvPr/>
        </p:nvSpPr>
        <p:spPr>
          <a:xfrm>
            <a:off x="610769" y="1660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“이 결과를 믿어도 되나요?”        (모델 신뢰성)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5128969" y="1619575"/>
            <a:ext cx="3161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“사람 평가, 너무 주관적인 거 아닌가요?” (만족도 문제)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746" name="Google Shape;746;p6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4"/>
          <p:cNvSpPr txBox="1"/>
          <p:nvPr/>
        </p:nvSpPr>
        <p:spPr>
          <a:xfrm>
            <a:off x="472972" y="571500"/>
            <a:ext cx="31236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1C4587"/>
                </a:solidFill>
              </a:rPr>
              <a:t>PRISM AI</a:t>
            </a:r>
            <a:endParaRPr b="1" sz="5000">
              <a:solidFill>
                <a:srgbClr val="1C4587"/>
              </a:solidFill>
            </a:endParaRPr>
          </a:p>
        </p:txBody>
      </p:sp>
      <p:sp>
        <p:nvSpPr>
          <p:cNvPr id="752" name="Google Shape;752;p64"/>
          <p:cNvSpPr txBox="1"/>
          <p:nvPr/>
        </p:nvSpPr>
        <p:spPr>
          <a:xfrm>
            <a:off x="482825" y="1517333"/>
            <a:ext cx="4572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2"/>
                </a:solidFill>
              </a:rPr>
              <a:t>들어주셔서 감사합니다.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753" name="Google Shape;753;p64"/>
          <p:cNvSpPr txBox="1"/>
          <p:nvPr/>
        </p:nvSpPr>
        <p:spPr>
          <a:xfrm>
            <a:off x="1874159" y="4497650"/>
            <a:ext cx="3651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KPMG Future Academy 8기 2조 1차 프로젝트 기획안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January 2026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54" name="Google Shape;754;p64"/>
          <p:cNvSpPr txBox="1"/>
          <p:nvPr/>
        </p:nvSpPr>
        <p:spPr>
          <a:xfrm>
            <a:off x="2135570" y="3852051"/>
            <a:ext cx="3744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C4587"/>
                </a:solidFill>
              </a:rPr>
              <a:t>이형주   박찬호   유태상   최아영</a:t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755" name="Google Shape;7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"/>
          <p:cNvSpPr txBox="1"/>
          <p:nvPr>
            <p:ph type="ctrTitle"/>
          </p:nvPr>
        </p:nvSpPr>
        <p:spPr>
          <a:xfrm>
            <a:off x="311700" y="1480229"/>
            <a:ext cx="8520600" cy="15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APPENDIX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6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6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프로젝트 일정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900"/>
            <a:ext cx="8839200" cy="277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"/>
          <p:cNvSpPr txBox="1"/>
          <p:nvPr/>
        </p:nvSpPr>
        <p:spPr>
          <a:xfrm>
            <a:off x="293550" y="587875"/>
            <a:ext cx="2295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ko" sz="1200">
                <a:solidFill>
                  <a:schemeClr val="dk2"/>
                </a:solidFill>
              </a:rPr>
              <a:t>작업 분할 구조 (WBS)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773" name="Google Shape;773;p67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7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WBS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775" name="Google Shape;7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88" y="921900"/>
            <a:ext cx="7851035" cy="38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데이터 설계 (ERP)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782" name="Google Shape;782;p68" title="스크린샷 2026-01-28 1206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88" y="657475"/>
            <a:ext cx="6985836" cy="42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9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맥락 해석 AI 모델 기술 검토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graphicFrame>
        <p:nvGraphicFramePr>
          <p:cNvPr id="793" name="Google Shape;793;p69"/>
          <p:cNvGraphicFramePr/>
          <p:nvPr/>
        </p:nvGraphicFramePr>
        <p:xfrm>
          <a:off x="1473250" y="92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1813400"/>
                <a:gridCol w="2401950"/>
                <a:gridCol w="1033925"/>
                <a:gridCol w="1033925"/>
              </a:tblGrid>
              <a:tr h="34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구분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GPT-4.0-mini (</a:t>
                      </a: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선택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GPT-4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규칙 기반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핵심 역할 적합성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높음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과도함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낮음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맥락 이해 능력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충분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매우 높음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제한적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운영 비용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낮음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높음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매우 낮음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유지·확장성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높음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중간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낮음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94" name="Google Shape;794;p69"/>
          <p:cNvSpPr txBox="1"/>
          <p:nvPr/>
        </p:nvSpPr>
        <p:spPr>
          <a:xfrm>
            <a:off x="1786450" y="3015025"/>
            <a:ext cx="56568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GPT-4.0-mini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프로젝트 요구사항에서 “마감 압박, 불확실성, 협업 복잡도”와 같은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맥락 신호를 안정적으로 추출할 수 있는 수준의 이해 능력 보유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AI2는 생성 품질보다 일관된 신호 추출과 구조화 출력이 중요하므로</a:t>
            </a:r>
            <a:br>
              <a:rPr lang="ko" sz="1100">
                <a:solidFill>
                  <a:schemeClr val="dk2"/>
                </a:solidFill>
              </a:rPr>
            </a:br>
            <a:r>
              <a:rPr lang="ko" sz="1100">
                <a:solidFill>
                  <a:schemeClr val="dk2"/>
                </a:solidFill>
              </a:rPr>
              <a:t>비용 대비 성능이 가장 합리적</a:t>
            </a:r>
            <a:br>
              <a:rPr lang="ko" sz="1100">
                <a:solidFill>
                  <a:schemeClr val="dk2"/>
                </a:solidFill>
              </a:rPr>
            </a:b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모델 교체가 용이해 시스템 확장성과 독립성 확보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5" name="Google Shape;795;p6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0"/>
          <p:cNvSpPr txBox="1"/>
          <p:nvPr>
            <p:ph idx="1" type="body"/>
          </p:nvPr>
        </p:nvSpPr>
        <p:spPr>
          <a:xfrm>
            <a:off x="857250" y="3351875"/>
            <a:ext cx="6993900" cy="164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117"/>
              <a:t>GPT-4.0-mini</a:t>
            </a:r>
            <a:endParaRPr sz="1117"/>
          </a:p>
          <a:p>
            <a:pPr indent="-299561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18"/>
              <a:buChar char="●"/>
            </a:pPr>
            <a:r>
              <a:rPr lang="ko" sz="1117"/>
              <a:t>AI3는 판단이 아닌 설명 생성이 목적</a:t>
            </a:r>
            <a:endParaRPr sz="1117"/>
          </a:p>
          <a:p>
            <a:pPr indent="-29956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8"/>
              <a:buChar char="●"/>
            </a:pPr>
            <a:r>
              <a:rPr lang="ko" sz="1117"/>
              <a:t>GPT-4.0-mini는 설명 품질과 비용 효율의 균형이 가장 우수</a:t>
            </a:r>
            <a:endParaRPr sz="1117"/>
          </a:p>
          <a:p>
            <a:pPr indent="-29956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8"/>
              <a:buChar char="●"/>
            </a:pPr>
            <a:r>
              <a:rPr lang="ko" sz="1117"/>
              <a:t>GPT-4는 성능은 충분하나 AI3 목적 대비 과도</a:t>
            </a:r>
            <a:endParaRPr sz="1117"/>
          </a:p>
          <a:p>
            <a:pPr indent="-29956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8"/>
              <a:buChar char="●"/>
            </a:pPr>
            <a:r>
              <a:rPr lang="ko" sz="1117"/>
              <a:t>규칙 기반은 안정적이나 맥락·장단점 서술에 한계</a:t>
            </a:r>
            <a:endParaRPr sz="1765"/>
          </a:p>
        </p:txBody>
      </p:sp>
      <p:graphicFrame>
        <p:nvGraphicFramePr>
          <p:cNvPr id="801" name="Google Shape;801;p70"/>
          <p:cNvGraphicFramePr/>
          <p:nvPr/>
        </p:nvGraphicFramePr>
        <p:xfrm>
          <a:off x="651350" y="92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1705875"/>
                <a:gridCol w="2221950"/>
                <a:gridCol w="931775"/>
                <a:gridCol w="1834900"/>
                <a:gridCol w="114680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구분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GPT-4.0-mini (선택)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GPT-4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Claude / Gemini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규칙 기반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AI3 목적 적합성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최적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과잉 성능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대안 가능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낮음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설명·리포트 품질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우수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매우 우수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우수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제한적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비용·운영 효율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높음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낮음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중간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매우 높음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반복 실행 적합성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매우 적합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부적합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적합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적합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종합 판단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선택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비효율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대체 가능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표현력 한계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02" name="Google Shape;802;p70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0"/>
          <p:cNvSpPr txBox="1"/>
          <p:nvPr/>
        </p:nvSpPr>
        <p:spPr>
          <a:xfrm>
            <a:off x="233179" y="66175"/>
            <a:ext cx="7210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(AI 3) 선정 사유/ 장단점 리포트 생성 AI 모델 기술 검토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804" name="Google Shape;804;p70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05" name="Google Shape;805;p70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06" name="Google Shape;806;p70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807" name="Google Shape;807;p7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Reference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814" name="Google Shape;814;p71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15" name="Google Shape;815;p71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16" name="Google Shape;816;p71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graphicFrame>
        <p:nvGraphicFramePr>
          <p:cNvPr id="817" name="Google Shape;817;p71"/>
          <p:cNvGraphicFramePr/>
          <p:nvPr/>
        </p:nvGraphicFramePr>
        <p:xfrm>
          <a:off x="99100" y="72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{458E2A28-65C3-4955-B864-EC173A5E6454}</a:tableStyleId>
              </a:tblPr>
              <a:tblGrid>
                <a:gridCol w="2314300"/>
                <a:gridCol w="6631475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팀 퍼포먼스를 어떻게 계산하는가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https://useshiny.com/blog/how-to-measure-team-performance/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어떻게 효과적인 팀을 만드는가?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https://useshiny.com/blog/how-to-build-high-performing-teams-leadership-guide/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멕킨지 정량화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https://www.mckinsey.com/capabilities/people-and-organizational-performance/our-insights/go-teams-when-teams-get-healthier-the-whole-organization-benefits#/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업무 자동화 가이드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https://blog.workday.com/en-us/business-process-automation-the-complete-guide.html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SAP의 사례 - 채용에서의 AI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https://learning.sap.com/courses/sap-successfactors-recruiting-recruiter-experience-administration/using-ai-to-increase-efficiency-in-sap-successfactors-recruiting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성격과 성과의 상관관계 논문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https://www.sciencedirect.com/science/article/pii/S2352250X25000673?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성격 성과 논문의 반박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https://journals.copmadrid.org/jwop/art/jwop2024a1?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채용/HR의 AI 거부감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https://www.researchgate.net/publication/370202104_Mitigating_Algorithm_Aversion_in_Recruiting_A_Study_on_Explainable_AI_for_Conversational_Agents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EU의 노동관련 AI 규제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https://artificialintelligenceact.eu/article/26/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EU의 위험기반 규제 프레임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https://digital-strategy.ec.europa.eu/en/policies/regulatory-framework-ai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AI 원칙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https://www.oecd.org/en/topics/sub-issues/ai-principles.html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자동화에 있어서 AI는 Decision Support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https://www.workday.com/en-hk/topics/hr/applicant-tracking-system.html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수치만 던지는 것보다 근거 포함의 중요성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https://www.researchgate.net/publication/370202104_Mitigating_Algorithm_Aversion_in_Recruiting_A_Study_on_Explainable_AI_for_Conversational_Agents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커네빈 프레임워크의 타당성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https://perspectivity.org/wp-content/uploads/2013/10/A-Leaders-Framework-for-Decision-Making-HBR.pdf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실수 비용 이론 (1:10:100의 원칙)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https://ntrs.nasa.gov/citations/20230007016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상호의존성 이론 타당성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sng">
                          <a:solidFill>
                            <a:srgbClr val="188038"/>
                          </a:solidFill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https://arxiv.org/abs/2401.05832?utm_source=chatgpt.com</a:t>
                      </a:r>
                      <a:endParaRPr sz="900" u="sng">
                        <a:solidFill>
                          <a:srgbClr val="188038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8" name="Google Shape;818;p7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문제 정의 및 접근 방법 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53400" y="2052279"/>
            <a:ext cx="1214400" cy="4155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최고 경영자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53400" y="2806907"/>
            <a:ext cx="1214400" cy="4155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팀 리더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153400" y="3553526"/>
            <a:ext cx="1214400" cy="4155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실무자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53400" y="4324229"/>
            <a:ext cx="1214400" cy="4155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인사 관리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>
            <a:off x="425700" y="1648046"/>
            <a:ext cx="4146300" cy="3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8"/>
          <p:cNvSpPr txBox="1"/>
          <p:nvPr/>
        </p:nvSpPr>
        <p:spPr>
          <a:xfrm>
            <a:off x="1247100" y="1293825"/>
            <a:ext cx="2179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페르소나 Pain Point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367800" y="3577533"/>
            <a:ext cx="3339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"일이 힘든 건 괜찮은데, </a:t>
            </a:r>
            <a:r>
              <a:rPr b="1" lang="ko" sz="1000">
                <a:solidFill>
                  <a:schemeClr val="dk2"/>
                </a:solidFill>
              </a:rPr>
              <a:t>사람 때문에 힘든 건 너무 지쳐요</a:t>
            </a:r>
            <a:r>
              <a:rPr lang="ko" sz="1000">
                <a:solidFill>
                  <a:schemeClr val="dk2"/>
                </a:solidFill>
              </a:rPr>
              <a:t>"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367800" y="4236333"/>
            <a:ext cx="41019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"팀을 잘못 </a:t>
            </a:r>
            <a:r>
              <a:rPr lang="ko" sz="1000">
                <a:solidFill>
                  <a:schemeClr val="dk2"/>
                </a:solidFill>
              </a:rPr>
              <a:t>짰다</a:t>
            </a:r>
            <a:r>
              <a:rPr lang="ko" sz="1000">
                <a:solidFill>
                  <a:schemeClr val="dk2"/>
                </a:solidFill>
              </a:rPr>
              <a:t>는 말은 쉽게 들지만, </a:t>
            </a:r>
            <a:r>
              <a:rPr b="1" lang="ko" sz="1000">
                <a:solidFill>
                  <a:schemeClr val="dk2"/>
                </a:solidFill>
              </a:rPr>
              <a:t>기준이 없습니다</a:t>
            </a:r>
            <a:r>
              <a:rPr lang="ko" sz="1000">
                <a:solidFill>
                  <a:schemeClr val="dk2"/>
                </a:solidFill>
              </a:rPr>
              <a:t>.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모두들 </a:t>
            </a:r>
            <a:r>
              <a:rPr lang="ko" sz="1000">
                <a:solidFill>
                  <a:schemeClr val="dk2"/>
                </a:solidFill>
              </a:rPr>
              <a:t>인사평가에 불만이 많아요. 경험과 직관이 아닌 </a:t>
            </a:r>
            <a:r>
              <a:rPr b="1" lang="ko" sz="1000">
                <a:solidFill>
                  <a:schemeClr val="dk2"/>
                </a:solidFill>
              </a:rPr>
              <a:t>데이터가 필요해요</a:t>
            </a:r>
            <a:r>
              <a:rPr lang="ko" sz="1000">
                <a:solidFill>
                  <a:schemeClr val="dk2"/>
                </a:solidFill>
              </a:rPr>
              <a:t>.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모든 직원을 파악할 수 없어요."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343975" y="2082358"/>
            <a:ext cx="3339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“성과가 안 나는 건 알겠는데, </a:t>
            </a:r>
            <a:r>
              <a:rPr b="1"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왜인지는 설명이 안 됩니다</a:t>
            </a:r>
            <a: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.”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343975" y="2770358"/>
            <a:ext cx="3339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“일이 안 되는 팀이라는 건, </a:t>
            </a:r>
            <a:r>
              <a:rPr b="1"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시작 전엔 알기 어렵습니다</a:t>
            </a:r>
            <a: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성향이 다른 직원들을 조율하기 너무 힘들어요</a:t>
            </a:r>
            <a:r>
              <a:rPr lang="ko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.”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8"/>
          <p:cNvSpPr/>
          <p:nvPr/>
        </p:nvSpPr>
        <p:spPr>
          <a:xfrm rot="5400000">
            <a:off x="4632400" y="3234633"/>
            <a:ext cx="1926900" cy="252300"/>
          </a:xfrm>
          <a:prstGeom prst="triangle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6518149" y="1244547"/>
            <a:ext cx="140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1C4587"/>
                </a:solidFill>
              </a:rPr>
              <a:t>PRISM AI</a:t>
            </a:r>
            <a:endParaRPr b="1" sz="2000">
              <a:solidFill>
                <a:srgbClr val="1C4587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649" y="1139097"/>
            <a:ext cx="460999" cy="6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6216425" y="2194846"/>
            <a:ext cx="385500" cy="391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216425" y="2886355"/>
            <a:ext cx="385500" cy="391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6216425" y="3541280"/>
            <a:ext cx="385500" cy="391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216425" y="4172108"/>
            <a:ext cx="385500" cy="391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6677877" y="4209558"/>
            <a:ext cx="2131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데이터 기반 팀 구성 추천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661825" y="2899708"/>
            <a:ext cx="2179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성과 예측을 통한 리스크 대비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661825" y="3554633"/>
            <a:ext cx="2179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최적화된 팀 구성 추천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661825" y="2182758"/>
            <a:ext cx="2179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설명이 가능한 의사 결정 지원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695325" y="707564"/>
            <a:ext cx="35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사람이 아닌 시스템의 문제로 접근</a:t>
            </a:r>
            <a:endParaRPr sz="1500"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2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2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시스템 아키텍처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825" name="Google Shape;825;p72"/>
          <p:cNvSpPr txBox="1"/>
          <p:nvPr/>
        </p:nvSpPr>
        <p:spPr>
          <a:xfrm>
            <a:off x="1154375" y="644831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시스템 아키텍처</a:t>
            </a:r>
            <a:endParaRPr sz="1500"/>
          </a:p>
        </p:txBody>
      </p:sp>
      <p:pic>
        <p:nvPicPr>
          <p:cNvPr id="826" name="Google Shape;8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406"/>
            <a:ext cx="8839199" cy="368505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2"/>
          <p:cNvSpPr txBox="1"/>
          <p:nvPr/>
        </p:nvSpPr>
        <p:spPr>
          <a:xfrm>
            <a:off x="6212700" y="4796475"/>
            <a:ext cx="2778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(1) 맥락 해석  (2) 가중치 모델  (3) 설명 생성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28" name="Google Shape;828;p7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3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3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1. 데이터 수집 및 정량화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835" name="Google Shape;835;p73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1. 시스템 아키텍처</a:t>
            </a:r>
            <a:endParaRPr sz="1500"/>
          </a:p>
        </p:txBody>
      </p:sp>
      <p:sp>
        <p:nvSpPr>
          <p:cNvPr id="836" name="Google Shape;836;p73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1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837" name="Google Shape;837;p73"/>
          <p:cNvSpPr/>
          <p:nvPr/>
        </p:nvSpPr>
        <p:spPr>
          <a:xfrm>
            <a:off x="8284290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38" name="Google Shape;838;p73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pic>
        <p:nvPicPr>
          <p:cNvPr id="839" name="Google Shape;8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8" y="1480968"/>
            <a:ext cx="8416723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3"/>
          <p:cNvSpPr txBox="1"/>
          <p:nvPr/>
        </p:nvSpPr>
        <p:spPr>
          <a:xfrm>
            <a:off x="7413675" y="4762975"/>
            <a:ext cx="157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(2) 가중치 모델 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41" name="Google Shape;841;p7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4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4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2. 가중치 모델 적용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848" name="Google Shape;848;p74"/>
          <p:cNvSpPr/>
          <p:nvPr/>
        </p:nvSpPr>
        <p:spPr>
          <a:xfrm>
            <a:off x="7908682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49" name="Google Shape;849;p74"/>
          <p:cNvSpPr/>
          <p:nvPr/>
        </p:nvSpPr>
        <p:spPr>
          <a:xfrm>
            <a:off x="8679685" y="69157"/>
            <a:ext cx="4185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50" name="Google Shape;850;p74"/>
          <p:cNvSpPr/>
          <p:nvPr/>
        </p:nvSpPr>
        <p:spPr>
          <a:xfrm>
            <a:off x="8275331" y="69157"/>
            <a:ext cx="470700" cy="206700"/>
          </a:xfrm>
          <a:prstGeom prst="chevron">
            <a:avLst>
              <a:gd fmla="val 5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2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851" name="Google Shape;851;p74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2. 시스템 아키텍처</a:t>
            </a:r>
            <a:endParaRPr sz="1500"/>
          </a:p>
        </p:txBody>
      </p:sp>
      <p:pic>
        <p:nvPicPr>
          <p:cNvPr id="852" name="Google Shape;8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50" y="1458693"/>
            <a:ext cx="8497770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4"/>
          <p:cNvSpPr txBox="1"/>
          <p:nvPr/>
        </p:nvSpPr>
        <p:spPr>
          <a:xfrm>
            <a:off x="6701625" y="4695000"/>
            <a:ext cx="222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(1) 맥락 해석  (2) 가중치 모델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54" name="Google Shape;854;p7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5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5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STEP 3. 평가 모델 구동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861" name="Google Shape;861;p75"/>
          <p:cNvSpPr/>
          <p:nvPr/>
        </p:nvSpPr>
        <p:spPr>
          <a:xfrm>
            <a:off x="7851150" y="66175"/>
            <a:ext cx="448200" cy="2127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62" name="Google Shape;862;p75"/>
          <p:cNvSpPr/>
          <p:nvPr/>
        </p:nvSpPr>
        <p:spPr>
          <a:xfrm>
            <a:off x="8226758" y="69157"/>
            <a:ext cx="470700" cy="206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1">
              <a:solidFill>
                <a:schemeClr val="lt1"/>
              </a:solidFill>
            </a:endParaRPr>
          </a:p>
        </p:txBody>
      </p:sp>
      <p:sp>
        <p:nvSpPr>
          <p:cNvPr id="863" name="Google Shape;863;p75"/>
          <p:cNvSpPr/>
          <p:nvPr/>
        </p:nvSpPr>
        <p:spPr>
          <a:xfrm>
            <a:off x="8622153" y="69157"/>
            <a:ext cx="418500" cy="2067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61475" lIns="61475" spcFirstLastPara="1" rIns="61475" wrap="square" tIns="6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41">
                <a:solidFill>
                  <a:schemeClr val="lt1"/>
                </a:solidFill>
              </a:rPr>
              <a:t>3</a:t>
            </a:r>
            <a:endParaRPr b="1" sz="941">
              <a:solidFill>
                <a:schemeClr val="lt1"/>
              </a:solidFill>
            </a:endParaRPr>
          </a:p>
        </p:txBody>
      </p:sp>
      <p:sp>
        <p:nvSpPr>
          <p:cNvPr id="864" name="Google Shape;864;p75"/>
          <p:cNvSpPr txBox="1"/>
          <p:nvPr/>
        </p:nvSpPr>
        <p:spPr>
          <a:xfrm>
            <a:off x="1154375" y="89079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STEP 3. 시스템 아키텍처</a:t>
            </a:r>
            <a:endParaRPr sz="1500"/>
          </a:p>
        </p:txBody>
      </p:sp>
      <p:pic>
        <p:nvPicPr>
          <p:cNvPr id="865" name="Google Shape;8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38" y="1349768"/>
            <a:ext cx="8368723" cy="35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5"/>
          <p:cNvSpPr txBox="1"/>
          <p:nvPr/>
        </p:nvSpPr>
        <p:spPr>
          <a:xfrm>
            <a:off x="7002000" y="4838492"/>
            <a:ext cx="19884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(2) 가중치 모델  (3) 설명 생성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67" name="Google Shape;867;p7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시장 기회 및 차별화 전략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532784" y="1331811"/>
            <a:ext cx="3756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시장 기회 요인 :AI 기반 최적팀 구성 솔루션의 필요성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275650" y="2076576"/>
            <a:ext cx="1364700" cy="449700"/>
          </a:xfrm>
          <a:prstGeom prst="homePlate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High Tech </a:t>
            </a:r>
            <a:r>
              <a:rPr b="1" lang="ko" sz="1000">
                <a:solidFill>
                  <a:schemeClr val="lt1"/>
                </a:solidFill>
              </a:rPr>
              <a:t>시장의 성장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236506" y="715623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급변하는 비즈니스 환경 속에서 기업들의 프로젝트 성공의 키는 ‘팀 구성’</a:t>
            </a:r>
            <a:endParaRPr sz="1500"/>
          </a:p>
        </p:txBody>
      </p:sp>
      <p:sp>
        <p:nvSpPr>
          <p:cNvPr id="151" name="Google Shape;151;p19"/>
          <p:cNvSpPr/>
          <p:nvPr/>
        </p:nvSpPr>
        <p:spPr>
          <a:xfrm>
            <a:off x="275650" y="2863332"/>
            <a:ext cx="1364700" cy="449700"/>
          </a:xfrm>
          <a:prstGeom prst="homePlate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데이터 기반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의사결정 요구 증대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275650" y="3746431"/>
            <a:ext cx="1364700" cy="449700"/>
          </a:xfrm>
          <a:prstGeom prst="homePlate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AI 기술의 발전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728728" y="2044486"/>
            <a:ext cx="2705400" cy="505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AI 기반 인재 관리 솔루션 수요 증가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1728728" y="2835292"/>
            <a:ext cx="2705400" cy="505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주관적 판단 배제한 객관적 팀 구성 필요성 대두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728728" y="3674266"/>
            <a:ext cx="2705400" cy="505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 팀 구성 결과에 대한 설명 가능성 및 신뢰성 확보 가능</a:t>
            </a:r>
            <a:endParaRPr/>
          </a:p>
        </p:txBody>
      </p:sp>
      <p:cxnSp>
        <p:nvCxnSpPr>
          <p:cNvPr id="156" name="Google Shape;156;p19"/>
          <p:cNvCxnSpPr/>
          <p:nvPr/>
        </p:nvCxnSpPr>
        <p:spPr>
          <a:xfrm>
            <a:off x="321350" y="1714638"/>
            <a:ext cx="4146300" cy="3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7" name="Google Shape;157;p19"/>
          <p:cNvGraphicFramePr/>
          <p:nvPr/>
        </p:nvGraphicFramePr>
        <p:xfrm>
          <a:off x="4879119" y="188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{76E94408-6F58-46AE-918D-FA53260FBF62}</a:tableStyleId>
              </a:tblPr>
              <a:tblGrid>
                <a:gridCol w="1252300"/>
                <a:gridCol w="1252300"/>
                <a:gridCol w="125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PRISM AI (자사)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</a:rPr>
                        <a:t>타사 사례 *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C458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핵심 가치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관계 기반 팀 빌딩 &amp; 설명 가능성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</a:rPr>
                        <a:t>성향 분석 또는 스킬 기반 인재 매칭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주요 기능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팀 시너지/갈등 예측, LLM 기반 설명 리포트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</a:rPr>
                        <a:t>개인 성향 분석, 직무 역량 중심 매칭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차별화 포인트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‘왜(WHY)’ 이 팀인지에 대한 논리적 설득 가능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</a:rPr>
                        <a:t>개인 간 소통 방식 개선 또는 객관적 Hard Skill 매칭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핵심 기술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성향+역량 복합 가중치 모델링, 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</a:rPr>
                        <a:t>팀 단위 리스크 예측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2"/>
                          </a:solidFill>
                        </a:rPr>
                        <a:t>DISC 등 성향 분석 모델, 딥러닝 기반 스킬 분석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" name="Google Shape;158;p19"/>
          <p:cNvSpPr/>
          <p:nvPr/>
        </p:nvSpPr>
        <p:spPr>
          <a:xfrm>
            <a:off x="6075219" y="1799897"/>
            <a:ext cx="1364700" cy="2952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4883876" y="1342214"/>
            <a:ext cx="3756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기존 SVC와 차별화 전략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>
            <a:off x="4672442" y="1717013"/>
            <a:ext cx="4146300" cy="3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9"/>
          <p:cNvSpPr txBox="1"/>
          <p:nvPr/>
        </p:nvSpPr>
        <p:spPr>
          <a:xfrm>
            <a:off x="5405575" y="4789350"/>
            <a:ext cx="3453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* 타사 사례(</a:t>
            </a:r>
            <a:r>
              <a:rPr lang="ko" sz="800">
                <a:solidFill>
                  <a:schemeClr val="dk2"/>
                </a:solidFill>
              </a:rPr>
              <a:t>HR AI 솔루션): Crystal Knows, Eightfold AI, Gloat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프로젝트 목표 및 활용 범위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35440" l="45930" r="667" t="19532"/>
          <a:stretch/>
        </p:blipFill>
        <p:spPr>
          <a:xfrm>
            <a:off x="4177250" y="2050600"/>
            <a:ext cx="4648274" cy="20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4867678" y="4523045"/>
            <a:ext cx="1014000" cy="3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66225" lIns="66225" spcFirstLastPara="1" rIns="66225" wrap="square" tIns="6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48">
                <a:solidFill>
                  <a:srgbClr val="1C4587"/>
                </a:solidFill>
              </a:rPr>
              <a:t>PRISM AI</a:t>
            </a:r>
            <a:endParaRPr b="1" sz="1448">
              <a:solidFill>
                <a:srgbClr val="1C4587"/>
              </a:solidFill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867" y="4419383"/>
            <a:ext cx="333916" cy="50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297400" y="2146938"/>
            <a:ext cx="3299700" cy="173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2"/>
                </a:solidFill>
              </a:rPr>
              <a:t>LLM </a:t>
            </a:r>
            <a:r>
              <a:rPr b="1" lang="ko" sz="1200">
                <a:solidFill>
                  <a:schemeClr val="dk2"/>
                </a:solidFill>
              </a:rPr>
              <a:t>및 </a:t>
            </a:r>
            <a:r>
              <a:rPr b="1" lang="ko" sz="1500">
                <a:solidFill>
                  <a:schemeClr val="dk2"/>
                </a:solidFill>
              </a:rPr>
              <a:t>머신러닝</a:t>
            </a:r>
            <a:r>
              <a:rPr b="1" lang="ko" sz="1200">
                <a:solidFill>
                  <a:schemeClr val="dk2"/>
                </a:solidFill>
              </a:rPr>
              <a:t> 기술을 활용하여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팀 구성의 효율성과 성공 확률을 높이는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서비스 기획 및 PoC 설계 목표</a:t>
            </a:r>
            <a:br>
              <a:rPr b="1" lang="ko" sz="1200">
                <a:solidFill>
                  <a:schemeClr val="dk2"/>
                </a:solidFill>
              </a:rPr>
            </a:b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(데이터 기반 객관적이고 설명 가능한 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의사결정 지원 시스템 구축)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297337" y="2058645"/>
            <a:ext cx="116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2"/>
                </a:solidFill>
              </a:rPr>
              <a:t>“</a:t>
            </a:r>
            <a:endParaRPr b="1" sz="5000">
              <a:solidFill>
                <a:schemeClr val="dk2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2779575" y="3293968"/>
            <a:ext cx="354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2"/>
                </a:solidFill>
              </a:rPr>
              <a:t>”</a:t>
            </a:r>
            <a:endParaRPr b="1" sz="50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09475" y="1445083"/>
            <a:ext cx="116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프로젝트 목표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1686778" y="4525816"/>
            <a:ext cx="36387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2"/>
                </a:solidFill>
              </a:rPr>
              <a:t>사람을 이해하는 AI와 함께 팀을 만든다</a:t>
            </a:r>
            <a:endParaRPr b="1" i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2"/>
              </a:solidFill>
            </a:endParaRPr>
          </a:p>
        </p:txBody>
      </p:sp>
      <p:cxnSp>
        <p:nvCxnSpPr>
          <p:cNvPr id="177" name="Google Shape;177;p20"/>
          <p:cNvCxnSpPr/>
          <p:nvPr/>
        </p:nvCxnSpPr>
        <p:spPr>
          <a:xfrm>
            <a:off x="281281" y="1907283"/>
            <a:ext cx="32940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0"/>
          <p:cNvSpPr txBox="1"/>
          <p:nvPr/>
        </p:nvSpPr>
        <p:spPr>
          <a:xfrm>
            <a:off x="1243950" y="730510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채용 시스템부터 조직 최적화까지, 데이터 기반의 스마트 인력 배치 솔루션</a:t>
            </a:r>
            <a:endParaRPr sz="1500"/>
          </a:p>
        </p:txBody>
      </p:sp>
      <p:cxnSp>
        <p:nvCxnSpPr>
          <p:cNvPr id="179" name="Google Shape;179;p20"/>
          <p:cNvCxnSpPr/>
          <p:nvPr/>
        </p:nvCxnSpPr>
        <p:spPr>
          <a:xfrm>
            <a:off x="4645581" y="1907283"/>
            <a:ext cx="3778500" cy="16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0"/>
          <p:cNvSpPr txBox="1"/>
          <p:nvPr/>
        </p:nvSpPr>
        <p:spPr>
          <a:xfrm>
            <a:off x="5504200" y="1517326"/>
            <a:ext cx="1812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서비스 활용 범위 (예시)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0" y="0"/>
            <a:ext cx="201000" cy="691500"/>
          </a:xfrm>
          <a:prstGeom prst="flowChartDelay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233169" y="66184"/>
            <a:ext cx="441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서비스 Process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154375" y="644831"/>
            <a:ext cx="66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57B7"/>
                </a:solidFill>
                <a:highlight>
                  <a:srgbClr val="F2F2F2"/>
                </a:highlight>
              </a:rPr>
              <a:t>PRISM AI - 서비스 프로세스</a:t>
            </a:r>
            <a:endParaRPr sz="1500"/>
          </a:p>
        </p:txBody>
      </p:sp>
      <p:pic>
        <p:nvPicPr>
          <p:cNvPr id="189" name="Google Shape;189;p21" title="Gemini_Generated_Image_sab0ssab0ssab0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75" y="740485"/>
            <a:ext cx="7271101" cy="39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380900" y="5235675"/>
            <a:ext cx="847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프리즘AI는 먼저 회사가 이미 보유하고 있는 </a:t>
            </a:r>
            <a:r>
              <a:rPr b="1" lang="ko" sz="1100">
                <a:solidFill>
                  <a:schemeClr val="dk1"/>
                </a:solidFill>
              </a:rPr>
              <a:t>인사정보카드, KPI 점수, 인적성검사 데이터</a:t>
            </a:r>
            <a:r>
              <a:rPr lang="ko" sz="1100">
                <a:solidFill>
                  <a:schemeClr val="dk1"/>
                </a:solidFill>
              </a:rPr>
              <a:t>를 불러와 정리한 뒤, 이를 **멕킨지 팀 건강 드라이브 7가지 모델(Trust, Communication, Decision Making, Innovative Thinking, Psychological Safety, Conflict Management, Role Definition)**에 연결해 직원 한 사람당 7개의 핵심 점수를 만들어냅니다.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그다음 설계도 이미지의 </a:t>
            </a:r>
            <a:r>
              <a:rPr b="1" lang="ko" sz="1100">
                <a:solidFill>
                  <a:schemeClr val="dk1"/>
                </a:solidFill>
              </a:rPr>
              <a:t>Step2, Rule &amp; Framework DB</a:t>
            </a:r>
            <a:r>
              <a:rPr lang="ko" sz="1100">
                <a:solidFill>
                  <a:schemeClr val="dk1"/>
                </a:solidFill>
              </a:rPr>
              <a:t> 단계에서 </a:t>
            </a:r>
            <a:r>
              <a:rPr b="1" lang="ko" sz="1100">
                <a:solidFill>
                  <a:schemeClr val="dk1"/>
                </a:solidFill>
              </a:rPr>
              <a:t>TF팀의 성격</a:t>
            </a:r>
            <a:r>
              <a:rPr lang="ko" sz="1100">
                <a:solidFill>
                  <a:schemeClr val="dk1"/>
                </a:solidFill>
              </a:rPr>
              <a:t>에 맞게 설계된 **팀 조합 및 선정 가중치 모델 3가지(타당성 검증 완료)**를 적용해, 직원별 점수에 가중치를 부여하고 변별력을 높입니다.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마지막으로 **AI 기반 최적화·조합 알고리즘(ML Scoring, Multi-Objective Optimization)**이 이 모든 점수를 종합해, 각 TF팀 목적에 가장 잘 맞는 인력 조합을 자동으로 추천하는 </a:t>
            </a:r>
            <a:r>
              <a:rPr b="1" lang="ko" sz="1100">
                <a:solidFill>
                  <a:schemeClr val="dk1"/>
                </a:solidFill>
              </a:rPr>
              <a:t>TF팀 구성 AI 에이전트 서비스</a:t>
            </a:r>
            <a:r>
              <a:rPr lang="ko" sz="1100">
                <a:solidFill>
                  <a:schemeClr val="dk1"/>
                </a:solidFill>
              </a:rPr>
              <a:t>를 완성합니다.</a:t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